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04" r:id="rId5"/>
    <p:sldId id="267" r:id="rId6"/>
    <p:sldId id="266" r:id="rId7"/>
    <p:sldId id="309" r:id="rId8"/>
    <p:sldId id="311" r:id="rId9"/>
    <p:sldId id="336" r:id="rId10"/>
    <p:sldId id="337" r:id="rId11"/>
    <p:sldId id="338" r:id="rId12"/>
    <p:sldId id="339" r:id="rId13"/>
    <p:sldId id="342" r:id="rId14"/>
    <p:sldId id="343" r:id="rId15"/>
    <p:sldId id="340" r:id="rId16"/>
    <p:sldId id="344" r:id="rId17"/>
    <p:sldId id="345" r:id="rId18"/>
    <p:sldId id="347" r:id="rId19"/>
    <p:sldId id="346" r:id="rId20"/>
    <p:sldId id="348" r:id="rId21"/>
    <p:sldId id="351" r:id="rId22"/>
    <p:sldId id="350" r:id="rId23"/>
    <p:sldId id="353" r:id="rId24"/>
    <p:sldId id="367" r:id="rId25"/>
    <p:sldId id="357" r:id="rId26"/>
    <p:sldId id="363" r:id="rId27"/>
    <p:sldId id="359" r:id="rId28"/>
    <p:sldId id="365" r:id="rId29"/>
    <p:sldId id="285" r:id="rId30"/>
    <p:sldId id="284" r:id="rId3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6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04" autoAdjust="0"/>
  </p:normalViewPr>
  <p:slideViewPr>
    <p:cSldViewPr showGuides="1">
      <p:cViewPr varScale="1">
        <p:scale>
          <a:sx n="42" d="100"/>
          <a:sy n="42" d="100"/>
        </p:scale>
        <p:origin x="996" y="54"/>
      </p:cViewPr>
      <p:guideLst>
        <p:guide orient="horz" pos="2856"/>
        <p:guide pos="21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1132800" cy="580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7623915" y="0"/>
            <a:ext cx="21132800" cy="580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609"/>
            <a:ext cx="6943725" cy="390584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5569446"/>
            <a:ext cx="39014400" cy="45568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992223"/>
            <a:ext cx="21132800" cy="580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7623915" y="10992223"/>
            <a:ext cx="21132800" cy="580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3555" cy="10287000"/>
          </a:xfrm>
          <a:custGeom>
            <a:avLst/>
            <a:gdLst/>
            <a:ahLst/>
            <a:cxnLst/>
            <a:rect l="l" t="t" r="r" b="b"/>
            <a:pathLst>
              <a:path w="18283555" h="10287000">
                <a:moveTo>
                  <a:pt x="18283533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3533" y="0"/>
                </a:lnTo>
                <a:lnTo>
                  <a:pt x="18283533" y="10286999"/>
                </a:lnTo>
                <a:close/>
              </a:path>
            </a:pathLst>
          </a:custGeom>
          <a:solidFill>
            <a:srgbClr val="000000">
              <a:alpha val="8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6741547" y="1130058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3111728" y="1025485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6323248" y="8987989"/>
            <a:ext cx="935990" cy="541020"/>
          </a:xfrm>
          <a:custGeom>
            <a:avLst/>
            <a:gdLst/>
            <a:ahLst/>
            <a:cxnLst/>
            <a:rect l="l" t="t" r="r" b="b"/>
            <a:pathLst>
              <a:path w="935990" h="541020">
                <a:moveTo>
                  <a:pt x="665742" y="540620"/>
                </a:moveTo>
                <a:lnTo>
                  <a:pt x="270311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2"/>
                </a:lnTo>
                <a:lnTo>
                  <a:pt x="270311" y="0"/>
                </a:lnTo>
                <a:lnTo>
                  <a:pt x="665742" y="0"/>
                </a:lnTo>
                <a:lnTo>
                  <a:pt x="718723" y="5242"/>
                </a:lnTo>
                <a:lnTo>
                  <a:pt x="769185" y="20576"/>
                </a:lnTo>
                <a:lnTo>
                  <a:pt x="815710" y="45415"/>
                </a:lnTo>
                <a:lnTo>
                  <a:pt x="856881" y="79172"/>
                </a:lnTo>
                <a:lnTo>
                  <a:pt x="890637" y="120342"/>
                </a:lnTo>
                <a:lnTo>
                  <a:pt x="915476" y="166867"/>
                </a:lnTo>
                <a:lnTo>
                  <a:pt x="930811" y="217329"/>
                </a:lnTo>
                <a:lnTo>
                  <a:pt x="935527" y="264992"/>
                </a:lnTo>
                <a:lnTo>
                  <a:pt x="935527" y="275629"/>
                </a:lnTo>
                <a:lnTo>
                  <a:pt x="930811" y="323291"/>
                </a:lnTo>
                <a:lnTo>
                  <a:pt x="915476" y="373753"/>
                </a:lnTo>
                <a:lnTo>
                  <a:pt x="890637" y="420278"/>
                </a:lnTo>
                <a:lnTo>
                  <a:pt x="856881" y="461448"/>
                </a:lnTo>
                <a:lnTo>
                  <a:pt x="815710" y="495205"/>
                </a:lnTo>
                <a:lnTo>
                  <a:pt x="769185" y="520044"/>
                </a:lnTo>
                <a:lnTo>
                  <a:pt x="718723" y="535378"/>
                </a:lnTo>
                <a:lnTo>
                  <a:pt x="665742" y="540620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7428757" y="8987989"/>
            <a:ext cx="859790" cy="541020"/>
          </a:xfrm>
          <a:custGeom>
            <a:avLst/>
            <a:gdLst/>
            <a:ahLst/>
            <a:cxnLst/>
            <a:rect l="l" t="t" r="r" b="b"/>
            <a:pathLst>
              <a:path w="859790" h="541020">
                <a:moveTo>
                  <a:pt x="859241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6" y="520044"/>
                </a:lnTo>
                <a:lnTo>
                  <a:pt x="120341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1" y="45415"/>
                </a:lnTo>
                <a:lnTo>
                  <a:pt x="166866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859241" y="0"/>
                </a:lnTo>
                <a:lnTo>
                  <a:pt x="859241" y="540620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7843242" y="5478311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1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1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7843242" y="4885380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7843242" y="4292448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43043"/>
                </a:lnTo>
                <a:lnTo>
                  <a:pt x="992" y="138051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53422"/>
                </a:lnTo>
                <a:lnTo>
                  <a:pt x="295472" y="158414"/>
                </a:lnTo>
                <a:lnTo>
                  <a:pt x="267513" y="186373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7843242" y="3699517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7843242" y="3106586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48174" y="905929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48174" y="846636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48174" y="787343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148174" y="728050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148174" y="668757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625747"/>
            <a:ext cx="11769725" cy="141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3929" y="3298977"/>
            <a:ext cx="14302740" cy="6207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emf"/><Relationship Id="rId1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90500"/>
            <a:ext cx="18280380" cy="10287000"/>
            <a:chOff x="8536" y="0"/>
            <a:chExt cx="18280380" cy="10287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536" y="0"/>
              <a:ext cx="18280369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6025" y="4399051"/>
              <a:ext cx="4583228" cy="4571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304249" y="4314411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69" h="356870">
                  <a:moveTo>
                    <a:pt x="178200" y="356400"/>
                  </a:moveTo>
                  <a:lnTo>
                    <a:pt x="130827" y="350034"/>
                  </a:lnTo>
                  <a:lnTo>
                    <a:pt x="88259" y="332070"/>
                  </a:lnTo>
                  <a:lnTo>
                    <a:pt x="52193" y="304206"/>
                  </a:lnTo>
                  <a:lnTo>
                    <a:pt x="24329" y="268141"/>
                  </a:lnTo>
                  <a:lnTo>
                    <a:pt x="6365" y="225572"/>
                  </a:lnTo>
                  <a:lnTo>
                    <a:pt x="0" y="178200"/>
                  </a:lnTo>
                  <a:lnTo>
                    <a:pt x="6365" y="130827"/>
                  </a:lnTo>
                  <a:lnTo>
                    <a:pt x="24329" y="88259"/>
                  </a:lnTo>
                  <a:lnTo>
                    <a:pt x="52193" y="52193"/>
                  </a:lnTo>
                  <a:lnTo>
                    <a:pt x="88259" y="24329"/>
                  </a:lnTo>
                  <a:lnTo>
                    <a:pt x="130827" y="6365"/>
                  </a:lnTo>
                  <a:lnTo>
                    <a:pt x="178200" y="0"/>
                  </a:lnTo>
                  <a:lnTo>
                    <a:pt x="225573" y="6365"/>
                  </a:lnTo>
                  <a:lnTo>
                    <a:pt x="268141" y="24329"/>
                  </a:lnTo>
                  <a:lnTo>
                    <a:pt x="304206" y="52193"/>
                  </a:lnTo>
                  <a:lnTo>
                    <a:pt x="332070" y="88259"/>
                  </a:lnTo>
                  <a:lnTo>
                    <a:pt x="350034" y="130827"/>
                  </a:lnTo>
                  <a:lnTo>
                    <a:pt x="356400" y="178200"/>
                  </a:lnTo>
                  <a:lnTo>
                    <a:pt x="350034" y="225572"/>
                  </a:lnTo>
                  <a:lnTo>
                    <a:pt x="332070" y="268141"/>
                  </a:lnTo>
                  <a:lnTo>
                    <a:pt x="304206" y="304206"/>
                  </a:lnTo>
                  <a:lnTo>
                    <a:pt x="268141" y="332070"/>
                  </a:lnTo>
                  <a:lnTo>
                    <a:pt x="225573" y="350034"/>
                  </a:lnTo>
                  <a:lnTo>
                    <a:pt x="178200" y="356400"/>
                  </a:lnTo>
                  <a:close/>
                </a:path>
              </a:pathLst>
            </a:custGeom>
            <a:solidFill>
              <a:srgbClr val="A277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323247" y="8987992"/>
              <a:ext cx="1965325" cy="541020"/>
            </a:xfrm>
            <a:custGeom>
              <a:avLst/>
              <a:gdLst/>
              <a:ahLst/>
              <a:cxnLst/>
              <a:rect l="l" t="t" r="r" b="b"/>
              <a:pathLst>
                <a:path w="1965325" h="541020">
                  <a:moveTo>
                    <a:pt x="935520" y="264998"/>
                  </a:moveTo>
                  <a:lnTo>
                    <a:pt x="930808" y="217335"/>
                  </a:lnTo>
                  <a:lnTo>
                    <a:pt x="915466" y="166865"/>
                  </a:lnTo>
                  <a:lnTo>
                    <a:pt x="890638" y="120345"/>
                  </a:lnTo>
                  <a:lnTo>
                    <a:pt x="856881" y="79171"/>
                  </a:lnTo>
                  <a:lnTo>
                    <a:pt x="815708" y="45415"/>
                  </a:lnTo>
                  <a:lnTo>
                    <a:pt x="769175" y="20574"/>
                  </a:lnTo>
                  <a:lnTo>
                    <a:pt x="718718" y="5245"/>
                  </a:lnTo>
                  <a:lnTo>
                    <a:pt x="665734" y="0"/>
                  </a:lnTo>
                  <a:lnTo>
                    <a:pt x="270306" y="0"/>
                  </a:lnTo>
                  <a:lnTo>
                    <a:pt x="217322" y="5245"/>
                  </a:lnTo>
                  <a:lnTo>
                    <a:pt x="166865" y="20574"/>
                  </a:lnTo>
                  <a:lnTo>
                    <a:pt x="120332" y="45415"/>
                  </a:lnTo>
                  <a:lnTo>
                    <a:pt x="79171" y="79171"/>
                  </a:lnTo>
                  <a:lnTo>
                    <a:pt x="45415" y="120345"/>
                  </a:lnTo>
                  <a:lnTo>
                    <a:pt x="20574" y="166865"/>
                  </a:lnTo>
                  <a:lnTo>
                    <a:pt x="5232" y="217335"/>
                  </a:lnTo>
                  <a:lnTo>
                    <a:pt x="0" y="270319"/>
                  </a:lnTo>
                  <a:lnTo>
                    <a:pt x="5232" y="323291"/>
                  </a:lnTo>
                  <a:lnTo>
                    <a:pt x="20574" y="373761"/>
                  </a:lnTo>
                  <a:lnTo>
                    <a:pt x="45415" y="420281"/>
                  </a:lnTo>
                  <a:lnTo>
                    <a:pt x="79171" y="461454"/>
                  </a:lnTo>
                  <a:lnTo>
                    <a:pt x="120332" y="495211"/>
                  </a:lnTo>
                  <a:lnTo>
                    <a:pt x="166865" y="520052"/>
                  </a:lnTo>
                  <a:lnTo>
                    <a:pt x="217322" y="535381"/>
                  </a:lnTo>
                  <a:lnTo>
                    <a:pt x="270306" y="540626"/>
                  </a:lnTo>
                  <a:lnTo>
                    <a:pt x="665734" y="540626"/>
                  </a:lnTo>
                  <a:lnTo>
                    <a:pt x="718718" y="535381"/>
                  </a:lnTo>
                  <a:lnTo>
                    <a:pt x="769175" y="520052"/>
                  </a:lnTo>
                  <a:lnTo>
                    <a:pt x="815708" y="495211"/>
                  </a:lnTo>
                  <a:lnTo>
                    <a:pt x="856881" y="461454"/>
                  </a:lnTo>
                  <a:lnTo>
                    <a:pt x="890638" y="420281"/>
                  </a:lnTo>
                  <a:lnTo>
                    <a:pt x="915466" y="373761"/>
                  </a:lnTo>
                  <a:lnTo>
                    <a:pt x="930808" y="323291"/>
                  </a:lnTo>
                  <a:lnTo>
                    <a:pt x="935520" y="275628"/>
                  </a:lnTo>
                  <a:lnTo>
                    <a:pt x="935520" y="264998"/>
                  </a:lnTo>
                  <a:close/>
                </a:path>
                <a:path w="1965325" h="541020">
                  <a:moveTo>
                    <a:pt x="1964740" y="0"/>
                  </a:moveTo>
                  <a:lnTo>
                    <a:pt x="1375816" y="0"/>
                  </a:lnTo>
                  <a:lnTo>
                    <a:pt x="1322832" y="5245"/>
                  </a:lnTo>
                  <a:lnTo>
                    <a:pt x="1272374" y="20574"/>
                  </a:lnTo>
                  <a:lnTo>
                    <a:pt x="1225842" y="45415"/>
                  </a:lnTo>
                  <a:lnTo>
                    <a:pt x="1184681" y="79171"/>
                  </a:lnTo>
                  <a:lnTo>
                    <a:pt x="1150924" y="120345"/>
                  </a:lnTo>
                  <a:lnTo>
                    <a:pt x="1126083" y="166865"/>
                  </a:lnTo>
                  <a:lnTo>
                    <a:pt x="1110742" y="217335"/>
                  </a:lnTo>
                  <a:lnTo>
                    <a:pt x="1105509" y="270319"/>
                  </a:lnTo>
                  <a:lnTo>
                    <a:pt x="1110742" y="323291"/>
                  </a:lnTo>
                  <a:lnTo>
                    <a:pt x="1126083" y="373761"/>
                  </a:lnTo>
                  <a:lnTo>
                    <a:pt x="1150924" y="420281"/>
                  </a:lnTo>
                  <a:lnTo>
                    <a:pt x="1184681" y="461454"/>
                  </a:lnTo>
                  <a:lnTo>
                    <a:pt x="1225842" y="495211"/>
                  </a:lnTo>
                  <a:lnTo>
                    <a:pt x="1272374" y="520052"/>
                  </a:lnTo>
                  <a:lnTo>
                    <a:pt x="1322832" y="535381"/>
                  </a:lnTo>
                  <a:lnTo>
                    <a:pt x="1375816" y="540626"/>
                  </a:lnTo>
                  <a:lnTo>
                    <a:pt x="1964740" y="540626"/>
                  </a:lnTo>
                  <a:lnTo>
                    <a:pt x="1964740" y="0"/>
                  </a:lnTo>
                  <a:close/>
                </a:path>
              </a:pathLst>
            </a:custGeom>
            <a:solidFill>
              <a:srgbClr val="1B1C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5260" y="8865271"/>
              <a:ext cx="83527" cy="835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1774" y="8865271"/>
              <a:ext cx="83512" cy="835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5959" y="8865271"/>
              <a:ext cx="83512" cy="835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01089" y="8865271"/>
              <a:ext cx="83512" cy="835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6904" y="8865271"/>
              <a:ext cx="83512" cy="835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5260" y="9099456"/>
              <a:ext cx="83527" cy="835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71774" y="9099456"/>
              <a:ext cx="83512" cy="835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05959" y="9099456"/>
              <a:ext cx="83512" cy="835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01089" y="9099456"/>
              <a:ext cx="83512" cy="835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6904" y="9099456"/>
              <a:ext cx="83512" cy="835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5260" y="9333641"/>
              <a:ext cx="83527" cy="83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71774" y="9333641"/>
              <a:ext cx="83512" cy="835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05959" y="9333641"/>
              <a:ext cx="83512" cy="83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01089" y="9333641"/>
              <a:ext cx="83512" cy="83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6904" y="9333641"/>
              <a:ext cx="83512" cy="835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5260" y="9567826"/>
              <a:ext cx="83527" cy="835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71774" y="9567826"/>
              <a:ext cx="83512" cy="835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05959" y="9567826"/>
              <a:ext cx="83512" cy="835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01089" y="9567826"/>
              <a:ext cx="83512" cy="835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6904" y="9567826"/>
              <a:ext cx="83512" cy="835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2720" y="8865271"/>
              <a:ext cx="83512" cy="835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8535" y="8865271"/>
              <a:ext cx="83512" cy="835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32720" y="9099456"/>
              <a:ext cx="83512" cy="835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8535" y="9099456"/>
              <a:ext cx="83512" cy="835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32720" y="9333641"/>
              <a:ext cx="83512" cy="835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8535" y="9333641"/>
              <a:ext cx="83512" cy="835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8535" y="9567826"/>
              <a:ext cx="83512" cy="835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32720" y="9567826"/>
              <a:ext cx="83512" cy="8351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382837" y="2003424"/>
              <a:ext cx="2964815" cy="885825"/>
            </a:xfrm>
            <a:custGeom>
              <a:avLst/>
              <a:gdLst/>
              <a:ahLst/>
              <a:cxnLst/>
              <a:rect l="l" t="t" r="r" b="b"/>
              <a:pathLst>
                <a:path w="2964815" h="885825">
                  <a:moveTo>
                    <a:pt x="296456" y="143040"/>
                  </a:moveTo>
                  <a:lnTo>
                    <a:pt x="267512" y="110083"/>
                  </a:lnTo>
                  <a:lnTo>
                    <a:pt x="262521" y="109093"/>
                  </a:lnTo>
                  <a:lnTo>
                    <a:pt x="187363" y="109093"/>
                  </a:lnTo>
                  <a:lnTo>
                    <a:pt x="187363" y="33934"/>
                  </a:lnTo>
                  <a:lnTo>
                    <a:pt x="158407" y="990"/>
                  </a:lnTo>
                  <a:lnTo>
                    <a:pt x="153416" y="0"/>
                  </a:lnTo>
                  <a:lnTo>
                    <a:pt x="143040" y="0"/>
                  </a:lnTo>
                  <a:lnTo>
                    <a:pt x="110083" y="28943"/>
                  </a:lnTo>
                  <a:lnTo>
                    <a:pt x="109093" y="33934"/>
                  </a:lnTo>
                  <a:lnTo>
                    <a:pt x="109093" y="109093"/>
                  </a:lnTo>
                  <a:lnTo>
                    <a:pt x="33934" y="109093"/>
                  </a:lnTo>
                  <a:lnTo>
                    <a:pt x="990" y="138049"/>
                  </a:lnTo>
                  <a:lnTo>
                    <a:pt x="0" y="143040"/>
                  </a:lnTo>
                  <a:lnTo>
                    <a:pt x="0" y="153416"/>
                  </a:lnTo>
                  <a:lnTo>
                    <a:pt x="28943" y="186372"/>
                  </a:lnTo>
                  <a:lnTo>
                    <a:pt x="33934" y="187363"/>
                  </a:lnTo>
                  <a:lnTo>
                    <a:pt x="109093" y="187363"/>
                  </a:lnTo>
                  <a:lnTo>
                    <a:pt x="109093" y="262521"/>
                  </a:lnTo>
                  <a:lnTo>
                    <a:pt x="138049" y="295465"/>
                  </a:lnTo>
                  <a:lnTo>
                    <a:pt x="143040" y="296456"/>
                  </a:lnTo>
                  <a:lnTo>
                    <a:pt x="153416" y="296456"/>
                  </a:lnTo>
                  <a:lnTo>
                    <a:pt x="186372" y="267512"/>
                  </a:lnTo>
                  <a:lnTo>
                    <a:pt x="187363" y="262521"/>
                  </a:lnTo>
                  <a:lnTo>
                    <a:pt x="187363" y="257327"/>
                  </a:lnTo>
                  <a:lnTo>
                    <a:pt x="187363" y="187363"/>
                  </a:lnTo>
                  <a:lnTo>
                    <a:pt x="262521" y="187363"/>
                  </a:lnTo>
                  <a:lnTo>
                    <a:pt x="267512" y="186372"/>
                  </a:lnTo>
                  <a:lnTo>
                    <a:pt x="295465" y="158407"/>
                  </a:lnTo>
                  <a:lnTo>
                    <a:pt x="296456" y="153416"/>
                  </a:lnTo>
                  <a:lnTo>
                    <a:pt x="296456" y="143040"/>
                  </a:lnTo>
                  <a:close/>
                </a:path>
                <a:path w="2964815" h="885825">
                  <a:moveTo>
                    <a:pt x="592924" y="735965"/>
                  </a:moveTo>
                  <a:lnTo>
                    <a:pt x="563968" y="703021"/>
                  </a:lnTo>
                  <a:lnTo>
                    <a:pt x="558977" y="702030"/>
                  </a:lnTo>
                  <a:lnTo>
                    <a:pt x="483831" y="702030"/>
                  </a:lnTo>
                  <a:lnTo>
                    <a:pt x="483831" y="626872"/>
                  </a:lnTo>
                  <a:lnTo>
                    <a:pt x="454875" y="593915"/>
                  </a:lnTo>
                  <a:lnTo>
                    <a:pt x="449884" y="592924"/>
                  </a:lnTo>
                  <a:lnTo>
                    <a:pt x="439508" y="592924"/>
                  </a:lnTo>
                  <a:lnTo>
                    <a:pt x="406552" y="621880"/>
                  </a:lnTo>
                  <a:lnTo>
                    <a:pt x="405561" y="626872"/>
                  </a:lnTo>
                  <a:lnTo>
                    <a:pt x="405561" y="702030"/>
                  </a:lnTo>
                  <a:lnTo>
                    <a:pt x="330403" y="702030"/>
                  </a:lnTo>
                  <a:lnTo>
                    <a:pt x="297459" y="730973"/>
                  </a:lnTo>
                  <a:lnTo>
                    <a:pt x="296456" y="735965"/>
                  </a:lnTo>
                  <a:lnTo>
                    <a:pt x="296456" y="746353"/>
                  </a:lnTo>
                  <a:lnTo>
                    <a:pt x="325412" y="779297"/>
                  </a:lnTo>
                  <a:lnTo>
                    <a:pt x="330403" y="780288"/>
                  </a:lnTo>
                  <a:lnTo>
                    <a:pt x="405561" y="780288"/>
                  </a:lnTo>
                  <a:lnTo>
                    <a:pt x="405561" y="855446"/>
                  </a:lnTo>
                  <a:lnTo>
                    <a:pt x="428282" y="885825"/>
                  </a:lnTo>
                  <a:lnTo>
                    <a:pt x="461098" y="885825"/>
                  </a:lnTo>
                  <a:lnTo>
                    <a:pt x="483831" y="855446"/>
                  </a:lnTo>
                  <a:lnTo>
                    <a:pt x="483831" y="780288"/>
                  </a:lnTo>
                  <a:lnTo>
                    <a:pt x="558977" y="780288"/>
                  </a:lnTo>
                  <a:lnTo>
                    <a:pt x="591934" y="751344"/>
                  </a:lnTo>
                  <a:lnTo>
                    <a:pt x="592924" y="746353"/>
                  </a:lnTo>
                  <a:lnTo>
                    <a:pt x="592924" y="735965"/>
                  </a:lnTo>
                  <a:close/>
                </a:path>
                <a:path w="2964815" h="885825">
                  <a:moveTo>
                    <a:pt x="889393" y="143040"/>
                  </a:moveTo>
                  <a:lnTo>
                    <a:pt x="860437" y="110083"/>
                  </a:lnTo>
                  <a:lnTo>
                    <a:pt x="855446" y="109093"/>
                  </a:lnTo>
                  <a:lnTo>
                    <a:pt x="780288" y="109093"/>
                  </a:lnTo>
                  <a:lnTo>
                    <a:pt x="780288" y="33934"/>
                  </a:lnTo>
                  <a:lnTo>
                    <a:pt x="751344" y="990"/>
                  </a:lnTo>
                  <a:lnTo>
                    <a:pt x="746353" y="0"/>
                  </a:lnTo>
                  <a:lnTo>
                    <a:pt x="735965" y="0"/>
                  </a:lnTo>
                  <a:lnTo>
                    <a:pt x="703021" y="28943"/>
                  </a:lnTo>
                  <a:lnTo>
                    <a:pt x="702030" y="33934"/>
                  </a:lnTo>
                  <a:lnTo>
                    <a:pt x="702030" y="109093"/>
                  </a:lnTo>
                  <a:lnTo>
                    <a:pt x="626872" y="109093"/>
                  </a:lnTo>
                  <a:lnTo>
                    <a:pt x="593915" y="138049"/>
                  </a:lnTo>
                  <a:lnTo>
                    <a:pt x="592924" y="143040"/>
                  </a:lnTo>
                  <a:lnTo>
                    <a:pt x="592924" y="153416"/>
                  </a:lnTo>
                  <a:lnTo>
                    <a:pt x="621880" y="186372"/>
                  </a:lnTo>
                  <a:lnTo>
                    <a:pt x="626872" y="187363"/>
                  </a:lnTo>
                  <a:lnTo>
                    <a:pt x="702030" y="187363"/>
                  </a:lnTo>
                  <a:lnTo>
                    <a:pt x="702030" y="262521"/>
                  </a:lnTo>
                  <a:lnTo>
                    <a:pt x="730973" y="295465"/>
                  </a:lnTo>
                  <a:lnTo>
                    <a:pt x="735965" y="296456"/>
                  </a:lnTo>
                  <a:lnTo>
                    <a:pt x="746353" y="296456"/>
                  </a:lnTo>
                  <a:lnTo>
                    <a:pt x="779297" y="267512"/>
                  </a:lnTo>
                  <a:lnTo>
                    <a:pt x="780288" y="262521"/>
                  </a:lnTo>
                  <a:lnTo>
                    <a:pt x="780288" y="257327"/>
                  </a:lnTo>
                  <a:lnTo>
                    <a:pt x="780288" y="187363"/>
                  </a:lnTo>
                  <a:lnTo>
                    <a:pt x="855446" y="187363"/>
                  </a:lnTo>
                  <a:lnTo>
                    <a:pt x="860437" y="186372"/>
                  </a:lnTo>
                  <a:lnTo>
                    <a:pt x="888403" y="158407"/>
                  </a:lnTo>
                  <a:lnTo>
                    <a:pt x="889393" y="153416"/>
                  </a:lnTo>
                  <a:lnTo>
                    <a:pt x="889393" y="143040"/>
                  </a:lnTo>
                  <a:close/>
                </a:path>
                <a:path w="2964815" h="885825">
                  <a:moveTo>
                    <a:pt x="1185862" y="735965"/>
                  </a:moveTo>
                  <a:lnTo>
                    <a:pt x="1156906" y="703021"/>
                  </a:lnTo>
                  <a:lnTo>
                    <a:pt x="1151915" y="702030"/>
                  </a:lnTo>
                  <a:lnTo>
                    <a:pt x="1076756" y="702030"/>
                  </a:lnTo>
                  <a:lnTo>
                    <a:pt x="1076756" y="626872"/>
                  </a:lnTo>
                  <a:lnTo>
                    <a:pt x="1047800" y="593915"/>
                  </a:lnTo>
                  <a:lnTo>
                    <a:pt x="1042809" y="592924"/>
                  </a:lnTo>
                  <a:lnTo>
                    <a:pt x="1032433" y="592924"/>
                  </a:lnTo>
                  <a:lnTo>
                    <a:pt x="999490" y="621880"/>
                  </a:lnTo>
                  <a:lnTo>
                    <a:pt x="998486" y="626872"/>
                  </a:lnTo>
                  <a:lnTo>
                    <a:pt x="998486" y="702030"/>
                  </a:lnTo>
                  <a:lnTo>
                    <a:pt x="923340" y="702030"/>
                  </a:lnTo>
                  <a:lnTo>
                    <a:pt x="890384" y="730973"/>
                  </a:lnTo>
                  <a:lnTo>
                    <a:pt x="889393" y="735965"/>
                  </a:lnTo>
                  <a:lnTo>
                    <a:pt x="889393" y="746353"/>
                  </a:lnTo>
                  <a:lnTo>
                    <a:pt x="918349" y="779297"/>
                  </a:lnTo>
                  <a:lnTo>
                    <a:pt x="923340" y="780288"/>
                  </a:lnTo>
                  <a:lnTo>
                    <a:pt x="998486" y="780288"/>
                  </a:lnTo>
                  <a:lnTo>
                    <a:pt x="998486" y="855446"/>
                  </a:lnTo>
                  <a:lnTo>
                    <a:pt x="1021219" y="885825"/>
                  </a:lnTo>
                  <a:lnTo>
                    <a:pt x="1054036" y="885825"/>
                  </a:lnTo>
                  <a:lnTo>
                    <a:pt x="1076756" y="855446"/>
                  </a:lnTo>
                  <a:lnTo>
                    <a:pt x="1076756" y="780288"/>
                  </a:lnTo>
                  <a:lnTo>
                    <a:pt x="1151915" y="780288"/>
                  </a:lnTo>
                  <a:lnTo>
                    <a:pt x="1184859" y="751344"/>
                  </a:lnTo>
                  <a:lnTo>
                    <a:pt x="1185862" y="746353"/>
                  </a:lnTo>
                  <a:lnTo>
                    <a:pt x="1185862" y="735965"/>
                  </a:lnTo>
                  <a:close/>
                </a:path>
                <a:path w="2964815" h="885825">
                  <a:moveTo>
                    <a:pt x="1482318" y="143040"/>
                  </a:moveTo>
                  <a:lnTo>
                    <a:pt x="1453375" y="110083"/>
                  </a:lnTo>
                  <a:lnTo>
                    <a:pt x="1448384" y="109093"/>
                  </a:lnTo>
                  <a:lnTo>
                    <a:pt x="1373225" y="109093"/>
                  </a:lnTo>
                  <a:lnTo>
                    <a:pt x="1373225" y="33934"/>
                  </a:lnTo>
                  <a:lnTo>
                    <a:pt x="1344269" y="990"/>
                  </a:lnTo>
                  <a:lnTo>
                    <a:pt x="1339278" y="0"/>
                  </a:lnTo>
                  <a:lnTo>
                    <a:pt x="1328902" y="0"/>
                  </a:lnTo>
                  <a:lnTo>
                    <a:pt x="1295946" y="28943"/>
                  </a:lnTo>
                  <a:lnTo>
                    <a:pt x="1294955" y="33934"/>
                  </a:lnTo>
                  <a:lnTo>
                    <a:pt x="1294955" y="109093"/>
                  </a:lnTo>
                  <a:lnTo>
                    <a:pt x="1219796" y="109093"/>
                  </a:lnTo>
                  <a:lnTo>
                    <a:pt x="1186853" y="138049"/>
                  </a:lnTo>
                  <a:lnTo>
                    <a:pt x="1185862" y="143040"/>
                  </a:lnTo>
                  <a:lnTo>
                    <a:pt x="1185862" y="153416"/>
                  </a:lnTo>
                  <a:lnTo>
                    <a:pt x="1214805" y="186372"/>
                  </a:lnTo>
                  <a:lnTo>
                    <a:pt x="1219796" y="187363"/>
                  </a:lnTo>
                  <a:lnTo>
                    <a:pt x="1294955" y="187363"/>
                  </a:lnTo>
                  <a:lnTo>
                    <a:pt x="1294955" y="262521"/>
                  </a:lnTo>
                  <a:lnTo>
                    <a:pt x="1323911" y="295465"/>
                  </a:lnTo>
                  <a:lnTo>
                    <a:pt x="1328902" y="296456"/>
                  </a:lnTo>
                  <a:lnTo>
                    <a:pt x="1339278" y="296456"/>
                  </a:lnTo>
                  <a:lnTo>
                    <a:pt x="1372235" y="267512"/>
                  </a:lnTo>
                  <a:lnTo>
                    <a:pt x="1373225" y="262521"/>
                  </a:lnTo>
                  <a:lnTo>
                    <a:pt x="1373225" y="257327"/>
                  </a:lnTo>
                  <a:lnTo>
                    <a:pt x="1373225" y="187363"/>
                  </a:lnTo>
                  <a:lnTo>
                    <a:pt x="1448384" y="187363"/>
                  </a:lnTo>
                  <a:lnTo>
                    <a:pt x="1453375" y="186372"/>
                  </a:lnTo>
                  <a:lnTo>
                    <a:pt x="1481328" y="158407"/>
                  </a:lnTo>
                  <a:lnTo>
                    <a:pt x="1482318" y="153416"/>
                  </a:lnTo>
                  <a:lnTo>
                    <a:pt x="1482318" y="143040"/>
                  </a:lnTo>
                  <a:close/>
                </a:path>
                <a:path w="2964815" h="885825">
                  <a:moveTo>
                    <a:pt x="1778787" y="735965"/>
                  </a:moveTo>
                  <a:lnTo>
                    <a:pt x="1749831" y="703021"/>
                  </a:lnTo>
                  <a:lnTo>
                    <a:pt x="1744840" y="702030"/>
                  </a:lnTo>
                  <a:lnTo>
                    <a:pt x="1669694" y="702030"/>
                  </a:lnTo>
                  <a:lnTo>
                    <a:pt x="1669694" y="626872"/>
                  </a:lnTo>
                  <a:lnTo>
                    <a:pt x="1640738" y="593915"/>
                  </a:lnTo>
                  <a:lnTo>
                    <a:pt x="1635747" y="592924"/>
                  </a:lnTo>
                  <a:lnTo>
                    <a:pt x="1625371" y="592924"/>
                  </a:lnTo>
                  <a:lnTo>
                    <a:pt x="1592414" y="621880"/>
                  </a:lnTo>
                  <a:lnTo>
                    <a:pt x="1591424" y="626872"/>
                  </a:lnTo>
                  <a:lnTo>
                    <a:pt x="1591424" y="702030"/>
                  </a:lnTo>
                  <a:lnTo>
                    <a:pt x="1516265" y="702030"/>
                  </a:lnTo>
                  <a:lnTo>
                    <a:pt x="1483321" y="730973"/>
                  </a:lnTo>
                  <a:lnTo>
                    <a:pt x="1482318" y="735965"/>
                  </a:lnTo>
                  <a:lnTo>
                    <a:pt x="1482318" y="746353"/>
                  </a:lnTo>
                  <a:lnTo>
                    <a:pt x="1511274" y="779297"/>
                  </a:lnTo>
                  <a:lnTo>
                    <a:pt x="1516265" y="780288"/>
                  </a:lnTo>
                  <a:lnTo>
                    <a:pt x="1591424" y="780288"/>
                  </a:lnTo>
                  <a:lnTo>
                    <a:pt x="1591424" y="855446"/>
                  </a:lnTo>
                  <a:lnTo>
                    <a:pt x="1614144" y="885825"/>
                  </a:lnTo>
                  <a:lnTo>
                    <a:pt x="1646961" y="885825"/>
                  </a:lnTo>
                  <a:lnTo>
                    <a:pt x="1669694" y="855446"/>
                  </a:lnTo>
                  <a:lnTo>
                    <a:pt x="1669694" y="780288"/>
                  </a:lnTo>
                  <a:lnTo>
                    <a:pt x="1744840" y="780288"/>
                  </a:lnTo>
                  <a:lnTo>
                    <a:pt x="1777796" y="751344"/>
                  </a:lnTo>
                  <a:lnTo>
                    <a:pt x="1778787" y="746353"/>
                  </a:lnTo>
                  <a:lnTo>
                    <a:pt x="1778787" y="735965"/>
                  </a:lnTo>
                  <a:close/>
                </a:path>
                <a:path w="2964815" h="885825">
                  <a:moveTo>
                    <a:pt x="2075256" y="143040"/>
                  </a:moveTo>
                  <a:lnTo>
                    <a:pt x="2046300" y="110083"/>
                  </a:lnTo>
                  <a:lnTo>
                    <a:pt x="2041309" y="109093"/>
                  </a:lnTo>
                  <a:lnTo>
                    <a:pt x="1966150" y="109093"/>
                  </a:lnTo>
                  <a:lnTo>
                    <a:pt x="1966150" y="33934"/>
                  </a:lnTo>
                  <a:lnTo>
                    <a:pt x="1937207" y="990"/>
                  </a:lnTo>
                  <a:lnTo>
                    <a:pt x="1932216" y="0"/>
                  </a:lnTo>
                  <a:lnTo>
                    <a:pt x="1921827" y="0"/>
                  </a:lnTo>
                  <a:lnTo>
                    <a:pt x="1888883" y="28943"/>
                  </a:lnTo>
                  <a:lnTo>
                    <a:pt x="1887893" y="33934"/>
                  </a:lnTo>
                  <a:lnTo>
                    <a:pt x="1887893" y="109093"/>
                  </a:lnTo>
                  <a:lnTo>
                    <a:pt x="1812734" y="109093"/>
                  </a:lnTo>
                  <a:lnTo>
                    <a:pt x="1779778" y="138049"/>
                  </a:lnTo>
                  <a:lnTo>
                    <a:pt x="1778787" y="143040"/>
                  </a:lnTo>
                  <a:lnTo>
                    <a:pt x="1778787" y="153416"/>
                  </a:lnTo>
                  <a:lnTo>
                    <a:pt x="1807743" y="186372"/>
                  </a:lnTo>
                  <a:lnTo>
                    <a:pt x="1812734" y="187363"/>
                  </a:lnTo>
                  <a:lnTo>
                    <a:pt x="1887893" y="187363"/>
                  </a:lnTo>
                  <a:lnTo>
                    <a:pt x="1887893" y="262521"/>
                  </a:lnTo>
                  <a:lnTo>
                    <a:pt x="1916836" y="295465"/>
                  </a:lnTo>
                  <a:lnTo>
                    <a:pt x="1921827" y="296456"/>
                  </a:lnTo>
                  <a:lnTo>
                    <a:pt x="1932216" y="296456"/>
                  </a:lnTo>
                  <a:lnTo>
                    <a:pt x="1965159" y="267512"/>
                  </a:lnTo>
                  <a:lnTo>
                    <a:pt x="1966150" y="262521"/>
                  </a:lnTo>
                  <a:lnTo>
                    <a:pt x="1966150" y="257327"/>
                  </a:lnTo>
                  <a:lnTo>
                    <a:pt x="1966150" y="187363"/>
                  </a:lnTo>
                  <a:lnTo>
                    <a:pt x="2041309" y="187363"/>
                  </a:lnTo>
                  <a:lnTo>
                    <a:pt x="2046300" y="186372"/>
                  </a:lnTo>
                  <a:lnTo>
                    <a:pt x="2074265" y="158407"/>
                  </a:lnTo>
                  <a:lnTo>
                    <a:pt x="2075256" y="153416"/>
                  </a:lnTo>
                  <a:lnTo>
                    <a:pt x="2075256" y="143040"/>
                  </a:lnTo>
                  <a:close/>
                </a:path>
                <a:path w="2964815" h="885825">
                  <a:moveTo>
                    <a:pt x="2371725" y="735965"/>
                  </a:moveTo>
                  <a:lnTo>
                    <a:pt x="2342769" y="703021"/>
                  </a:lnTo>
                  <a:lnTo>
                    <a:pt x="2337778" y="702030"/>
                  </a:lnTo>
                  <a:lnTo>
                    <a:pt x="2262619" y="702030"/>
                  </a:lnTo>
                  <a:lnTo>
                    <a:pt x="2262619" y="626872"/>
                  </a:lnTo>
                  <a:lnTo>
                    <a:pt x="2233663" y="593915"/>
                  </a:lnTo>
                  <a:lnTo>
                    <a:pt x="2228672" y="592924"/>
                  </a:lnTo>
                  <a:lnTo>
                    <a:pt x="2218296" y="592924"/>
                  </a:lnTo>
                  <a:lnTo>
                    <a:pt x="2185352" y="621880"/>
                  </a:lnTo>
                  <a:lnTo>
                    <a:pt x="2184349" y="626872"/>
                  </a:lnTo>
                  <a:lnTo>
                    <a:pt x="2184349" y="702030"/>
                  </a:lnTo>
                  <a:lnTo>
                    <a:pt x="2109203" y="702030"/>
                  </a:lnTo>
                  <a:lnTo>
                    <a:pt x="2076246" y="730973"/>
                  </a:lnTo>
                  <a:lnTo>
                    <a:pt x="2075256" y="735965"/>
                  </a:lnTo>
                  <a:lnTo>
                    <a:pt x="2075256" y="746353"/>
                  </a:lnTo>
                  <a:lnTo>
                    <a:pt x="2104212" y="779297"/>
                  </a:lnTo>
                  <a:lnTo>
                    <a:pt x="2109203" y="780288"/>
                  </a:lnTo>
                  <a:lnTo>
                    <a:pt x="2184349" y="780288"/>
                  </a:lnTo>
                  <a:lnTo>
                    <a:pt x="2184349" y="855446"/>
                  </a:lnTo>
                  <a:lnTo>
                    <a:pt x="2207082" y="885825"/>
                  </a:lnTo>
                  <a:lnTo>
                    <a:pt x="2239899" y="885825"/>
                  </a:lnTo>
                  <a:lnTo>
                    <a:pt x="2262619" y="855446"/>
                  </a:lnTo>
                  <a:lnTo>
                    <a:pt x="2262619" y="780288"/>
                  </a:lnTo>
                  <a:lnTo>
                    <a:pt x="2337778" y="780288"/>
                  </a:lnTo>
                  <a:lnTo>
                    <a:pt x="2370721" y="751344"/>
                  </a:lnTo>
                  <a:lnTo>
                    <a:pt x="2371725" y="746353"/>
                  </a:lnTo>
                  <a:lnTo>
                    <a:pt x="2371725" y="735965"/>
                  </a:lnTo>
                  <a:close/>
                </a:path>
                <a:path w="2964815" h="885825">
                  <a:moveTo>
                    <a:pt x="2668181" y="143040"/>
                  </a:moveTo>
                  <a:lnTo>
                    <a:pt x="2639237" y="110083"/>
                  </a:lnTo>
                  <a:lnTo>
                    <a:pt x="2634246" y="109093"/>
                  </a:lnTo>
                  <a:lnTo>
                    <a:pt x="2559088" y="109093"/>
                  </a:lnTo>
                  <a:lnTo>
                    <a:pt x="2559088" y="33934"/>
                  </a:lnTo>
                  <a:lnTo>
                    <a:pt x="2530132" y="990"/>
                  </a:lnTo>
                  <a:lnTo>
                    <a:pt x="2525141" y="0"/>
                  </a:lnTo>
                  <a:lnTo>
                    <a:pt x="2514765" y="0"/>
                  </a:lnTo>
                  <a:lnTo>
                    <a:pt x="2481808" y="28943"/>
                  </a:lnTo>
                  <a:lnTo>
                    <a:pt x="2480818" y="33934"/>
                  </a:lnTo>
                  <a:lnTo>
                    <a:pt x="2480818" y="109093"/>
                  </a:lnTo>
                  <a:lnTo>
                    <a:pt x="2405659" y="109093"/>
                  </a:lnTo>
                  <a:lnTo>
                    <a:pt x="2372715" y="138049"/>
                  </a:lnTo>
                  <a:lnTo>
                    <a:pt x="2371725" y="143040"/>
                  </a:lnTo>
                  <a:lnTo>
                    <a:pt x="2371725" y="153416"/>
                  </a:lnTo>
                  <a:lnTo>
                    <a:pt x="2400668" y="186372"/>
                  </a:lnTo>
                  <a:lnTo>
                    <a:pt x="2405659" y="187363"/>
                  </a:lnTo>
                  <a:lnTo>
                    <a:pt x="2480818" y="187363"/>
                  </a:lnTo>
                  <a:lnTo>
                    <a:pt x="2480818" y="262521"/>
                  </a:lnTo>
                  <a:lnTo>
                    <a:pt x="2509774" y="295465"/>
                  </a:lnTo>
                  <a:lnTo>
                    <a:pt x="2514765" y="296456"/>
                  </a:lnTo>
                  <a:lnTo>
                    <a:pt x="2525141" y="296456"/>
                  </a:lnTo>
                  <a:lnTo>
                    <a:pt x="2558097" y="267512"/>
                  </a:lnTo>
                  <a:lnTo>
                    <a:pt x="2559088" y="262521"/>
                  </a:lnTo>
                  <a:lnTo>
                    <a:pt x="2559088" y="257327"/>
                  </a:lnTo>
                  <a:lnTo>
                    <a:pt x="2559088" y="187363"/>
                  </a:lnTo>
                  <a:lnTo>
                    <a:pt x="2634246" y="187363"/>
                  </a:lnTo>
                  <a:lnTo>
                    <a:pt x="2639237" y="186372"/>
                  </a:lnTo>
                  <a:lnTo>
                    <a:pt x="2667190" y="158407"/>
                  </a:lnTo>
                  <a:lnTo>
                    <a:pt x="2668181" y="153416"/>
                  </a:lnTo>
                  <a:lnTo>
                    <a:pt x="2668181" y="143040"/>
                  </a:lnTo>
                  <a:close/>
                </a:path>
                <a:path w="2964815" h="885825">
                  <a:moveTo>
                    <a:pt x="2964650" y="735965"/>
                  </a:moveTo>
                  <a:lnTo>
                    <a:pt x="2935694" y="703021"/>
                  </a:lnTo>
                  <a:lnTo>
                    <a:pt x="2930702" y="702030"/>
                  </a:lnTo>
                  <a:lnTo>
                    <a:pt x="2855557" y="702030"/>
                  </a:lnTo>
                  <a:lnTo>
                    <a:pt x="2855557" y="626872"/>
                  </a:lnTo>
                  <a:lnTo>
                    <a:pt x="2826601" y="593915"/>
                  </a:lnTo>
                  <a:lnTo>
                    <a:pt x="2821609" y="592924"/>
                  </a:lnTo>
                  <a:lnTo>
                    <a:pt x="2811234" y="592924"/>
                  </a:lnTo>
                  <a:lnTo>
                    <a:pt x="2778277" y="621880"/>
                  </a:lnTo>
                  <a:lnTo>
                    <a:pt x="2777286" y="626872"/>
                  </a:lnTo>
                  <a:lnTo>
                    <a:pt x="2777286" y="702030"/>
                  </a:lnTo>
                  <a:lnTo>
                    <a:pt x="2702128" y="702030"/>
                  </a:lnTo>
                  <a:lnTo>
                    <a:pt x="2669184" y="730973"/>
                  </a:lnTo>
                  <a:lnTo>
                    <a:pt x="2668181" y="735965"/>
                  </a:lnTo>
                  <a:lnTo>
                    <a:pt x="2668181" y="746353"/>
                  </a:lnTo>
                  <a:lnTo>
                    <a:pt x="2697137" y="779297"/>
                  </a:lnTo>
                  <a:lnTo>
                    <a:pt x="2702128" y="780288"/>
                  </a:lnTo>
                  <a:lnTo>
                    <a:pt x="2777286" y="780288"/>
                  </a:lnTo>
                  <a:lnTo>
                    <a:pt x="2777286" y="855446"/>
                  </a:lnTo>
                  <a:lnTo>
                    <a:pt x="2800007" y="885825"/>
                  </a:lnTo>
                  <a:lnTo>
                    <a:pt x="2832824" y="885825"/>
                  </a:lnTo>
                  <a:lnTo>
                    <a:pt x="2855557" y="855446"/>
                  </a:lnTo>
                  <a:lnTo>
                    <a:pt x="2855557" y="780288"/>
                  </a:lnTo>
                  <a:lnTo>
                    <a:pt x="2930702" y="780288"/>
                  </a:lnTo>
                  <a:lnTo>
                    <a:pt x="2963659" y="751344"/>
                  </a:lnTo>
                  <a:lnTo>
                    <a:pt x="2964650" y="746353"/>
                  </a:lnTo>
                  <a:lnTo>
                    <a:pt x="2964650" y="735965"/>
                  </a:lnTo>
                  <a:close/>
                </a:path>
              </a:pathLst>
            </a:custGeom>
            <a:solidFill>
              <a:srgbClr val="1B1C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6741547" y="1130058"/>
              <a:ext cx="518159" cy="332105"/>
            </a:xfrm>
            <a:custGeom>
              <a:avLst/>
              <a:gdLst/>
              <a:ahLst/>
              <a:cxnLst/>
              <a:rect l="l" t="t" r="r" b="b"/>
              <a:pathLst>
                <a:path w="518159" h="332105">
                  <a:moveTo>
                    <a:pt x="517588" y="282282"/>
                  </a:moveTo>
                  <a:lnTo>
                    <a:pt x="496544" y="244233"/>
                  </a:lnTo>
                  <a:lnTo>
                    <a:pt x="470115" y="236232"/>
                  </a:lnTo>
                  <a:lnTo>
                    <a:pt x="47625" y="236232"/>
                  </a:lnTo>
                  <a:lnTo>
                    <a:pt x="8001" y="257441"/>
                  </a:lnTo>
                  <a:lnTo>
                    <a:pt x="0" y="283857"/>
                  </a:lnTo>
                  <a:lnTo>
                    <a:pt x="914" y="293204"/>
                  </a:lnTo>
                  <a:lnTo>
                    <a:pt x="29400" y="327863"/>
                  </a:lnTo>
                  <a:lnTo>
                    <a:pt x="47625" y="331495"/>
                  </a:lnTo>
                  <a:lnTo>
                    <a:pt x="470115" y="331495"/>
                  </a:lnTo>
                  <a:lnTo>
                    <a:pt x="509739" y="310286"/>
                  </a:lnTo>
                  <a:lnTo>
                    <a:pt x="517588" y="285432"/>
                  </a:lnTo>
                  <a:lnTo>
                    <a:pt x="517588" y="282282"/>
                  </a:lnTo>
                  <a:close/>
                </a:path>
                <a:path w="518159" h="332105">
                  <a:moveTo>
                    <a:pt x="517588" y="164172"/>
                  </a:moveTo>
                  <a:lnTo>
                    <a:pt x="496544" y="126111"/>
                  </a:lnTo>
                  <a:lnTo>
                    <a:pt x="470115" y="118110"/>
                  </a:lnTo>
                  <a:lnTo>
                    <a:pt x="47625" y="118110"/>
                  </a:lnTo>
                  <a:lnTo>
                    <a:pt x="8001" y="139319"/>
                  </a:lnTo>
                  <a:lnTo>
                    <a:pt x="0" y="165747"/>
                  </a:lnTo>
                  <a:lnTo>
                    <a:pt x="914" y="175082"/>
                  </a:lnTo>
                  <a:lnTo>
                    <a:pt x="29400" y="209753"/>
                  </a:lnTo>
                  <a:lnTo>
                    <a:pt x="47625" y="213372"/>
                  </a:lnTo>
                  <a:lnTo>
                    <a:pt x="470115" y="213372"/>
                  </a:lnTo>
                  <a:lnTo>
                    <a:pt x="509739" y="192163"/>
                  </a:lnTo>
                  <a:lnTo>
                    <a:pt x="517588" y="167322"/>
                  </a:lnTo>
                  <a:lnTo>
                    <a:pt x="517588" y="164172"/>
                  </a:lnTo>
                  <a:close/>
                </a:path>
                <a:path w="518159" h="332105">
                  <a:moveTo>
                    <a:pt x="517588" y="46050"/>
                  </a:moveTo>
                  <a:lnTo>
                    <a:pt x="496544" y="8001"/>
                  </a:lnTo>
                  <a:lnTo>
                    <a:pt x="470115" y="0"/>
                  </a:lnTo>
                  <a:lnTo>
                    <a:pt x="47625" y="0"/>
                  </a:lnTo>
                  <a:lnTo>
                    <a:pt x="8001" y="21196"/>
                  </a:lnTo>
                  <a:lnTo>
                    <a:pt x="0" y="47625"/>
                  </a:lnTo>
                  <a:lnTo>
                    <a:pt x="914" y="56959"/>
                  </a:lnTo>
                  <a:lnTo>
                    <a:pt x="29400" y="91630"/>
                  </a:lnTo>
                  <a:lnTo>
                    <a:pt x="47625" y="95250"/>
                  </a:lnTo>
                  <a:lnTo>
                    <a:pt x="470115" y="95250"/>
                  </a:lnTo>
                  <a:lnTo>
                    <a:pt x="509739" y="74053"/>
                  </a:lnTo>
                  <a:lnTo>
                    <a:pt x="517588" y="49199"/>
                  </a:lnTo>
                  <a:lnTo>
                    <a:pt x="517588" y="46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8699" y="671817"/>
              <a:ext cx="933449" cy="1333499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914400" y="2400300"/>
            <a:ext cx="10139680" cy="3336290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2700">
              <a:lnSpc>
                <a:spcPts val="4445"/>
              </a:lnSpc>
              <a:spcBef>
                <a:spcPts val="110"/>
              </a:spcBef>
            </a:pPr>
            <a:r>
              <a:rPr lang="en-US" sz="3200" spc="-270" dirty="0">
                <a:solidFill>
                  <a:srgbClr val="040E0C"/>
                </a:solidFill>
              </a:rPr>
              <a:t>BIMBINGAN TEKNIS</a:t>
            </a:r>
            <a:r>
              <a:rPr sz="3200" spc="-170" dirty="0">
                <a:solidFill>
                  <a:srgbClr val="040E0C"/>
                </a:solidFill>
              </a:rPr>
              <a:t> </a:t>
            </a:r>
            <a:br>
              <a:rPr sz="3200" spc="-170" dirty="0">
                <a:solidFill>
                  <a:srgbClr val="040E0C"/>
                </a:solidFill>
              </a:rPr>
            </a:br>
            <a:r>
              <a:rPr lang="en-US" sz="3200" spc="-10" dirty="0">
                <a:solidFill>
                  <a:srgbClr val="040E0C"/>
                </a:solidFill>
              </a:rPr>
              <a:t>TIM AD HOC KEPADA </a:t>
            </a:r>
            <a:br>
              <a:rPr lang="en-US" sz="3200" spc="-10" dirty="0">
                <a:solidFill>
                  <a:srgbClr val="040E0C"/>
                </a:solidFill>
              </a:rPr>
            </a:br>
            <a:r>
              <a:rPr lang="en-US" sz="3200" spc="-10" dirty="0">
                <a:solidFill>
                  <a:srgbClr val="040E0C"/>
                </a:solidFill>
              </a:rPr>
              <a:t>CALON ANGGOTA DEWAN ASESOR PII</a:t>
            </a:r>
            <a:endParaRPr sz="3200"/>
          </a:p>
        </p:txBody>
      </p:sp>
      <p:sp>
        <p:nvSpPr>
          <p:cNvPr id="39" name="object 39"/>
          <p:cNvSpPr txBox="1"/>
          <p:nvPr/>
        </p:nvSpPr>
        <p:spPr>
          <a:xfrm>
            <a:off x="993140" y="8877300"/>
            <a:ext cx="6073140" cy="306070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en-US" altLang="en-US" sz="2500" b="1" spc="-114" dirty="0">
              <a:solidFill>
                <a:srgbClr val="A27704"/>
              </a:solidFill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altLang="en-US" sz="2500" b="1" spc="-114" dirty="0">
                <a:solidFill>
                  <a:srgbClr val="A27704"/>
                </a:solidFill>
                <a:latin typeface="Verdana" panose="020B0604030504040204"/>
                <a:cs typeface="Verdana" panose="020B0604030504040204"/>
              </a:rPr>
              <a:t>Daring</a:t>
            </a:r>
            <a:r>
              <a:rPr sz="2500" b="1" spc="-135" dirty="0">
                <a:solidFill>
                  <a:srgbClr val="A27704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2500" b="1" spc="-130" dirty="0">
                <a:solidFill>
                  <a:srgbClr val="A2770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en-US" altLang="en-US" sz="2500" b="1" spc="-130" dirty="0">
                <a:solidFill>
                  <a:srgbClr val="A27704"/>
                </a:solidFill>
                <a:latin typeface="Verdana" panose="020B0604030504040204"/>
                <a:cs typeface="Verdana" panose="020B0604030504040204"/>
              </a:rPr>
              <a:t>19 April </a:t>
            </a:r>
            <a:r>
              <a:rPr sz="2500" b="1" spc="-290" dirty="0">
                <a:solidFill>
                  <a:srgbClr val="A27704"/>
                </a:solidFill>
                <a:latin typeface="Verdana" panose="020B0604030504040204"/>
                <a:cs typeface="Verdana" panose="020B0604030504040204"/>
              </a:rPr>
              <a:t>202</a:t>
            </a:r>
            <a:r>
              <a:rPr lang="en-US" altLang="en-US" sz="2500" b="1" spc="-290" dirty="0">
                <a:solidFill>
                  <a:srgbClr val="A27704"/>
                </a:solidFill>
                <a:latin typeface="Verdana" panose="020B0604030504040204"/>
                <a:cs typeface="Verdana" panose="020B0604030504040204"/>
              </a:rPr>
              <a:t>6</a:t>
            </a:r>
            <a:endParaRPr lang="en-US" altLang="en-US" sz="2500" b="1" spc="-290" dirty="0">
              <a:solidFill>
                <a:srgbClr val="A27704"/>
              </a:solidFill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85520" y="4838700"/>
            <a:ext cx="10741660" cy="320675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lang="en-US" altLang="en-US" sz="3200" b="1" spc="170" dirty="0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PENGUKURAN I</a:t>
            </a:r>
            <a:r>
              <a:rPr sz="3200" b="1" spc="170" dirty="0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NDEKS</a:t>
            </a:r>
            <a:r>
              <a:rPr sz="3200" b="1" spc="35" dirty="0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160" dirty="0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KEINSINYURAN</a:t>
            </a:r>
            <a:r>
              <a:rPr lang="en-US" altLang="en-US" sz="3200" b="1" spc="160" dirty="0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PII</a:t>
            </a:r>
            <a:endParaRPr sz="3200" b="1" spc="-20" dirty="0">
              <a:solidFill>
                <a:srgbClr val="C00000"/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15000"/>
              </a:lnSpc>
              <a:spcBef>
                <a:spcPts val="100"/>
              </a:spcBef>
            </a:pPr>
            <a:endParaRPr lang="en-US" altLang="en-US" sz="3200" b="1" spc="-20" dirty="0">
              <a:solidFill>
                <a:schemeClr val="accent3">
                  <a:lumMod val="50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15000"/>
              </a:lnSpc>
              <a:spcBef>
                <a:spcPts val="100"/>
              </a:spcBef>
            </a:pPr>
            <a:endParaRPr lang="en-US" altLang="en-US" sz="3200" b="1" spc="-20" dirty="0">
              <a:solidFill>
                <a:schemeClr val="accent3">
                  <a:lumMod val="50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15000"/>
              </a:lnSpc>
              <a:spcBef>
                <a:spcPts val="100"/>
              </a:spcBef>
            </a:pPr>
            <a:endParaRPr lang="en-US" altLang="en-US" sz="3200" b="1" spc="-20" dirty="0">
              <a:solidFill>
                <a:schemeClr val="accent3">
                  <a:lumMod val="50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634490" marR="5080" indent="-1621790">
              <a:lnSpc>
                <a:spcPct val="115000"/>
              </a:lnSpc>
              <a:spcBef>
                <a:spcPts val="100"/>
              </a:spcBef>
            </a:pPr>
            <a:r>
              <a:rPr lang="en-US" altLang="en-US" sz="2800" b="1">
                <a:latin typeface="Trebuchet MS" panose="020B0603020202020204"/>
                <a:cs typeface="Trebuchet MS" panose="020B0603020202020204"/>
              </a:rPr>
              <a:t>Oleh: 1.  Ir. M. Yanuar J. Purwanto, Ph.D., IPU, APEC Eng.</a:t>
            </a:r>
            <a:endParaRPr lang="en-US" altLang="en-US" sz="2800" b="1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lang="en-US" altLang="en-US" sz="2800" b="1">
                <a:latin typeface="Trebuchet MS" panose="020B0603020202020204"/>
                <a:cs typeface="Trebuchet MS" panose="020B0603020202020204"/>
              </a:rPr>
              <a:t>         2.  Ir. Hadi Purwanto, S.Si., MMSI, MMB, IPP        </a:t>
            </a:r>
            <a:endParaRPr lang="en-US" altLang="en-US" sz="2800" b="1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76645" y="166255"/>
            <a:ext cx="17907000" cy="9906000"/>
          </a:xfrm>
          <a:prstGeom prst="roundRect">
            <a:avLst>
              <a:gd name="adj" fmla="val 4675"/>
            </a:avLst>
          </a:prstGeom>
          <a:ln>
            <a:solidFill>
              <a:srgbClr val="E96A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76645" y="166255"/>
            <a:ext cx="5208155" cy="1395845"/>
          </a:xfrm>
          <a:prstGeom prst="roundRect">
            <a:avLst>
              <a:gd name="adj" fmla="val 29985"/>
            </a:avLst>
          </a:prstGeom>
          <a:solidFill>
            <a:srgbClr val="E96A2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022" y="537613"/>
            <a:ext cx="485140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spc="-60" dirty="0"/>
              <a:t>3</a:t>
            </a:r>
            <a:r>
              <a:rPr spc="-60" dirty="0"/>
              <a:t>.</a:t>
            </a:r>
            <a:r>
              <a:rPr lang="en-US" spc="-60" dirty="0"/>
              <a:t> </a:t>
            </a:r>
            <a:r>
              <a:rPr lang="en-US" dirty="0"/>
              <a:t>PROSEDUR</a:t>
            </a:r>
            <a:r>
              <a:rPr lang="en-US" sz="2800" b="0" spc="235" dirty="0">
                <a:latin typeface="Arial MT"/>
                <a:cs typeface="Arial MT"/>
              </a:rPr>
              <a:t>   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3" name="object 4"/>
          <p:cNvSpPr txBox="1">
            <a:spLocks noGrp="1"/>
          </p:cNvSpPr>
          <p:nvPr>
            <p:ph type="body" idx="1"/>
          </p:nvPr>
        </p:nvSpPr>
        <p:spPr>
          <a:xfrm>
            <a:off x="876300" y="1933458"/>
            <a:ext cx="16535400" cy="60966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Penyelenggaraan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dilaksanakan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tahapan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sebagai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berikut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f.  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Dewan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menyerahkan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Laporan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Hasil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kepada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pada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waktu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sudah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disepakati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bersama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ditetapkan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oleh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AutoNum type="alphaLcPeriod" startAt="7"/>
            </a:pP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menentukan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nominasi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calon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penerima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Penghargaan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sesuai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klasifikasi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kategorinya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 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AutoNum type="alphaLcPeriod" startAt="7"/>
            </a:pP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mengusulkan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kepada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Pengurus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Pusat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untuk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disetujui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disahkan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AutoNum type="alphaLcPeriod" startAt="7"/>
            </a:pP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mengumumkan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hasil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secara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keseluruhan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penerima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Penghargaan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kepada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seluruh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pihak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terkait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termasuk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Daerah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peserta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dalam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bentuk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sebuah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Laporan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Umum PII. 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95019" y="3431307"/>
            <a:ext cx="16570960" cy="4788140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869959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066800" y="4255785"/>
            <a:ext cx="16154399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Tugas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Pengarah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adalah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merumuskan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tema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pokok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Penghargaan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mempertimbangkan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isu-isu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strategis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permasalahan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besar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tengah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dihadapi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dalam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praktik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Keinsinyuran 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di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lingkungan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Daerah.</a:t>
            </a:r>
            <a:endParaRPr lang="en-US" altLang="en-US" sz="4400" b="1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6065" y="3011471"/>
            <a:ext cx="59782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44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Pengarah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95019" y="3431306"/>
            <a:ext cx="16570960" cy="5445993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869959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066800" y="4356593"/>
            <a:ext cx="16154399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918845" indent="-742950" algn="just">
              <a:lnSpc>
                <a:spcPct val="100000"/>
              </a:lnSpc>
              <a:spcBef>
                <a:spcPts val="100"/>
              </a:spcBef>
              <a:buAutoNum type="alphaLcPeriod"/>
            </a:pPr>
            <a:r>
              <a:rPr lang="en-US" altLang="en-US" sz="4400" dirty="0" err="1"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4400" dirty="0">
                <a:latin typeface="Arial" panose="020B0604020202020204"/>
                <a:cs typeface="Arial" panose="020B0604020202020204"/>
              </a:rPr>
              <a:t> ex-officio </a:t>
            </a:r>
            <a:r>
              <a:rPr lang="en-US" altLang="en-US" sz="4400" dirty="0" err="1"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4400" dirty="0">
                <a:latin typeface="Arial" panose="020B0604020202020204"/>
                <a:cs typeface="Arial" panose="020B0604020202020204"/>
              </a:rPr>
              <a:t> Tim Ad Hoc.</a:t>
            </a:r>
            <a:endParaRPr lang="en-US" altLang="en-US" sz="4400" dirty="0">
              <a:latin typeface="Arial" panose="020B0604020202020204"/>
              <a:cs typeface="Arial" panose="020B0604020202020204"/>
            </a:endParaRPr>
          </a:p>
          <a:p>
            <a:pPr marL="918845" indent="-742950" algn="just">
              <a:lnSpc>
                <a:spcPct val="100000"/>
              </a:lnSpc>
              <a:spcBef>
                <a:spcPts val="100"/>
              </a:spcBef>
              <a:buAutoNum type="alphaLcPeriod"/>
            </a:pPr>
            <a:r>
              <a:rPr lang="en-US" altLang="en-US" sz="4400" dirty="0">
                <a:latin typeface="Arial" panose="020B0604020202020204"/>
                <a:cs typeface="Arial" panose="020B0604020202020204"/>
              </a:rPr>
              <a:t>Wakil </a:t>
            </a:r>
            <a:r>
              <a:rPr lang="en-US" altLang="en-US" sz="4400" dirty="0" err="1"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4400" dirty="0">
                <a:latin typeface="Arial" panose="020B0604020202020204"/>
                <a:cs typeface="Arial" panose="020B0604020202020204"/>
              </a:rPr>
              <a:t> ex-officio Wakil </a:t>
            </a:r>
            <a:r>
              <a:rPr lang="en-US" altLang="en-US" sz="4400" dirty="0" err="1"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4400" dirty="0">
                <a:latin typeface="Arial" panose="020B0604020202020204"/>
                <a:cs typeface="Arial" panose="020B0604020202020204"/>
              </a:rPr>
              <a:t> Tim Ad Hoc.</a:t>
            </a:r>
            <a:endParaRPr lang="en-US" altLang="en-US" sz="4400" dirty="0">
              <a:latin typeface="Arial" panose="020B0604020202020204"/>
              <a:cs typeface="Arial" panose="020B0604020202020204"/>
            </a:endParaRPr>
          </a:p>
          <a:p>
            <a:pPr marL="918845" indent="-742950" algn="just">
              <a:lnSpc>
                <a:spcPct val="100000"/>
              </a:lnSpc>
              <a:spcBef>
                <a:spcPts val="100"/>
              </a:spcBef>
              <a:buAutoNum type="alphaLcPeriod"/>
            </a:pPr>
            <a:r>
              <a:rPr lang="en-US" altLang="en-US" sz="4400" dirty="0" err="1">
                <a:latin typeface="Arial" panose="020B0604020202020204"/>
                <a:cs typeface="Arial" panose="020B0604020202020204"/>
              </a:rPr>
              <a:t>Sekretaris</a:t>
            </a:r>
            <a:r>
              <a:rPr lang="en-US" altLang="en-US" sz="4400" dirty="0">
                <a:latin typeface="Arial" panose="020B0604020202020204"/>
                <a:cs typeface="Arial" panose="020B0604020202020204"/>
              </a:rPr>
              <a:t>.</a:t>
            </a:r>
            <a:endParaRPr lang="en-US" altLang="en-US" sz="4400" dirty="0">
              <a:latin typeface="Arial" panose="020B0604020202020204"/>
              <a:cs typeface="Arial" panose="020B0604020202020204"/>
            </a:endParaRPr>
          </a:p>
          <a:p>
            <a:pPr marL="918845" indent="-742950" algn="just">
              <a:lnSpc>
                <a:spcPct val="100000"/>
              </a:lnSpc>
              <a:spcBef>
                <a:spcPts val="100"/>
              </a:spcBef>
              <a:buAutoNum type="alphaLcPeriod"/>
            </a:pPr>
            <a:r>
              <a:rPr lang="en-US" altLang="en-US" sz="4400" dirty="0" err="1">
                <a:latin typeface="Arial" panose="020B0604020202020204"/>
                <a:cs typeface="Arial" panose="020B0604020202020204"/>
              </a:rPr>
              <a:t>Bendahara</a:t>
            </a:r>
            <a:r>
              <a:rPr lang="en-US" altLang="en-US" sz="4400" dirty="0">
                <a:latin typeface="Arial" panose="020B0604020202020204"/>
                <a:cs typeface="Arial" panose="020B0604020202020204"/>
              </a:rPr>
              <a:t>.</a:t>
            </a:r>
            <a:endParaRPr lang="en-US" altLang="en-US" sz="4400" dirty="0">
              <a:latin typeface="Arial" panose="020B0604020202020204"/>
              <a:cs typeface="Arial" panose="020B0604020202020204"/>
            </a:endParaRPr>
          </a:p>
          <a:p>
            <a:pPr marL="918845" indent="-742950" algn="just">
              <a:lnSpc>
                <a:spcPct val="100000"/>
              </a:lnSpc>
              <a:spcBef>
                <a:spcPts val="100"/>
              </a:spcBef>
              <a:buAutoNum type="alphaLcPeriod"/>
            </a:pP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sz="4400" b="1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6065" y="3011471"/>
            <a:ext cx="59782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44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Pelaksana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944880" y="3390900"/>
            <a:ext cx="16276320" cy="5910580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869959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970721" y="4533187"/>
            <a:ext cx="14346555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just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terdiri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dari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satu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orang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atau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lebih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ditentukan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oleh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Pengurus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Pusat PII, yang berasal dari ex-officio Anggota Tim Ad Hoc, Badan Pelaksana Komunikasi dan Penghargaan, Badan Pelaksana Pengembangan Keprofesian Berkelanjutan, dan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Pengurus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Wilayah PII di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seluruh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Indonesia.</a:t>
            </a:r>
            <a:endParaRPr lang="en-US" altLang="en-US" sz="4400" b="1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6065" y="3011471"/>
            <a:ext cx="59782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44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Pelaksana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95019" y="3431306"/>
            <a:ext cx="16570960" cy="5445993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869959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990600" y="4356593"/>
            <a:ext cx="16154399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Tugas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Panitia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Pelaksana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meliputi:</a:t>
            </a:r>
            <a:endParaRPr lang="en-US" altLang="zh-CN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820420" indent="-82042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/>
              <a:tabLst>
                <a:tab pos="536575" algn="l"/>
              </a:tabLst>
            </a:pP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Menjalankan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tugas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penyelenggaraan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Penghargaan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PII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sesuai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dengan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Pedoman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Kerja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 dan yang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digariskan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oleh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Panitia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Pengarah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zh-CN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842645" indent="-842645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/>
              <a:tabLst>
                <a:tab pos="536575" algn="l"/>
              </a:tabLst>
            </a:pP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Menyusun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rencana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kerja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pengukuran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Indeks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Keinsinyuran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penyerahan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Penghargaan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Keinsinyuran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PII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sesuai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dengan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target yang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ditentukan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oleh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Panitia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Pengarah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zh-CN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865505" indent="-83312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/>
              <a:tabLst>
                <a:tab pos="536575" algn="l"/>
              </a:tabLst>
            </a:pP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Melakukan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verifikasi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validasi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anggota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Dewan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Asesor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yang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diusulkan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oleh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Ketua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Pengurus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Wilayah PII dan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Ketua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Pengurus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Cabang PII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kepada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Panitia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Pelaksana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 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untuk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mendapatkan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penetapan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pengesahan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dari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Ketua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Umum PII.</a:t>
            </a:r>
            <a:endParaRPr lang="en-US" altLang="zh-CN" sz="3200" b="1" dirty="0"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6065" y="3011471"/>
            <a:ext cx="59782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44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Pelaksana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95019" y="3431306"/>
            <a:ext cx="16570960" cy="5445993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869959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066800" y="4498106"/>
            <a:ext cx="16154399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Tugas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Panitia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Pelaksana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adalah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:</a:t>
            </a:r>
            <a:endParaRPr lang="en-US" altLang="zh-CN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d. 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Memberi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pengarahan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kepada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anggota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Dewan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Asesor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514350" indent="-51435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 startAt="5"/>
            </a:pP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Menyediakan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sarana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prasarana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yang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diperlukan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oleh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anggota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Dewan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Asesor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514350" indent="-51435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 startAt="5"/>
            </a:pP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Membuat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laporan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berkala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bilamana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diperlukan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laporan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akhir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penyelenggarakan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Indeks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Keinsinyuran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Penghargaan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Keinsinyuran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PII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untuk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dilaporkan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kepada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Pengurus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Pusat PII.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514350" indent="-51435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 startAt="5"/>
            </a:pP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Mengajukan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usul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jenis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penghargaan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baru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kepada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Pengurus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Pusat PII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untuk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memperolah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persetujuan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pengesahan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6065" y="3011471"/>
            <a:ext cx="59782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44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Pelaksana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95019" y="3431307"/>
            <a:ext cx="16570960" cy="4531594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869959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135380" y="4394513"/>
            <a:ext cx="16017240" cy="224559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Dewan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terdiri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dari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Biasa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PII yang memiliki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pengalaman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pengetahuan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, dan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kematangan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dalam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bidang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memahami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ketentuan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terkait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, dan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memiliki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Surat Tanda </a:t>
            </a:r>
            <a:r>
              <a:rPr lang="en-US" altLang="en-US" sz="3200" b="1" spc="190" dirty="0" err="1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Registrasi</a:t>
            </a:r>
            <a:r>
              <a:rPr lang="en-US" altLang="en-US" sz="3200" b="1" spc="19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Insinyur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minimal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kualifikasi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Insinyur</a:t>
            </a:r>
            <a:r>
              <a:rPr lang="en-US" altLang="en-US" sz="3200" b="1" spc="19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Profesional</a:t>
            </a:r>
            <a:r>
              <a:rPr lang="en-US" altLang="en-US" sz="3200" b="1" spc="19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Madya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sz="3200" b="1" spc="19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24649" y="3041770"/>
            <a:ext cx="42637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Dewan </a:t>
            </a:r>
            <a:r>
              <a:rPr lang="en-US" altLang="en-US" sz="40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Asesor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838200" y="3771900"/>
            <a:ext cx="16660495" cy="5500370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791200" y="2314334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135380" y="4571955"/>
            <a:ext cx="16017240" cy="224559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Dewan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sebagaimana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dimaksud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atas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dipilih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oleh:</a:t>
            </a:r>
            <a:endParaRPr lang="en-US" altLang="en-US" sz="3200" b="1" spc="19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en-US" altLang="en-US" sz="3200" b="1" spc="190" dirty="0" err="1">
              <a:solidFill>
                <a:srgbClr val="00B050"/>
              </a:solidFill>
              <a:latin typeface="Arial" panose="020B0604020202020204"/>
              <a:cs typeface="Arial" panose="020B0604020202020204"/>
            </a:endParaRPr>
          </a:p>
          <a:p>
            <a:pPr marL="469900" indent="-4572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en-US" sz="3200" b="1" spc="190" dirty="0" err="1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3200" b="1" spc="190" dirty="0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Pengurus</a:t>
            </a:r>
            <a:r>
              <a:rPr lang="en-US" altLang="en-US" sz="3200" b="1" spc="190" dirty="0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 Wilayah PII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untuk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asesmen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sz="3200" b="1" spc="190" dirty="0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Provinsi dan untuk pemerintah daerah yang belum memiliki Pengurus Cabang PII-nya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; dan </a:t>
            </a:r>
            <a:endParaRPr lang="en-US" altLang="en-US" sz="3200" b="1" spc="19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  <a:p>
            <a:pPr marL="469900" indent="-4572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en-US" sz="3200" b="1" spc="19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3200" b="1" spc="19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Pengurus</a:t>
            </a:r>
            <a:r>
              <a:rPr lang="en-US" altLang="en-US" sz="3200" b="1" spc="19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Cabang PII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untuk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asesmen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sz="3200" b="1" spc="19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Kabupaten</a:t>
            </a:r>
            <a:r>
              <a:rPr lang="en-US" altLang="en-US" sz="3200" b="1" spc="19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atau</a:t>
            </a:r>
            <a:r>
              <a:rPr lang="en-US" altLang="en-US" sz="3200" b="1" spc="19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Pemerintah Kota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sz="3200" b="1" spc="19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  <a:p>
            <a:pPr marL="469900" indent="-4572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en-US" sz="3200" b="1" spc="190" dirty="0">
                <a:solidFill>
                  <a:schemeClr val="accent2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Badan Keahlian PII membantu PW dan PC dalam melakukan rekruitmen Calon Anggota Asesor Pengukuran Indeks Keinsinyuran PII.</a:t>
            </a:r>
            <a:endParaRPr lang="en-US" altLang="en-US" sz="3200" b="1" spc="190" dirty="0">
              <a:solidFill>
                <a:schemeClr val="accent2">
                  <a:lumMod val="5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29399" y="2456935"/>
            <a:ext cx="42637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Dewan </a:t>
            </a:r>
            <a:r>
              <a:rPr lang="en-US" altLang="en-US" sz="40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Asesor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858520" y="3866508"/>
            <a:ext cx="16570960" cy="3845793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930901" y="3305160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198881" y="4933308"/>
            <a:ext cx="16017240" cy="224559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Dalam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memilih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Dewan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Pengurus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Wilayah PII dan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Pengurus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Cabang PII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dapat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mengutamakan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bagi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Majelis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Uji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Kompetensi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(MUK) di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daerahnya, </a:t>
            </a:r>
            <a:r>
              <a:rPr lang="en-US" altLang="en-US" sz="3200" b="1" spc="19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Arial" panose="020B0604020202020204"/>
                <a:cs typeface="Arial" panose="020B0604020202020204"/>
              </a:rPr>
              <a:t>minimal 3 orang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calon</a:t>
            </a:r>
            <a:r>
              <a:rPr lang="en-US" altLang="en-US" sz="3200" b="1" spc="19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Dewan </a:t>
            </a:r>
            <a:r>
              <a:rPr lang="en-US" altLang="en-US" sz="3200" b="1" spc="19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sz="3200" b="1" spc="19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88150" y="3476971"/>
            <a:ext cx="42637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Dewan </a:t>
            </a:r>
            <a:r>
              <a:rPr lang="en-US" altLang="en-US" sz="40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Asesor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95019" y="3431307"/>
            <a:ext cx="16570960" cy="5008536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869959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028700" y="4536207"/>
            <a:ext cx="16230599" cy="224559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maupun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sebagai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ASN di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Daerah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tidak 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boleh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menjabat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sebagai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Dewan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sz="3200" b="1" spc="19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24649" y="3041770"/>
            <a:ext cx="42637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Dewan </a:t>
            </a:r>
            <a:r>
              <a:rPr lang="en-US" altLang="en-US" sz="40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Asesor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6964" y="6135719"/>
            <a:ext cx="11747069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ASN di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Daerah “A”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dibolehkan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menjadi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Dewan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untuk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Daerah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lainnya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.</a:t>
            </a:r>
            <a:endParaRPr lang="en-US" altLang="en-US" sz="3200" b="1" i="1" strike="noStrike" spc="190" dirty="0">
              <a:solidFill>
                <a:srgbClr val="C00000"/>
              </a:solidFill>
              <a:highlight>
                <a:srgbClr val="FFFF00"/>
              </a:highlight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536" y="0"/>
            <a:ext cx="18280369" cy="1028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599341" y="9044813"/>
            <a:ext cx="3841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50" dirty="0">
                <a:solidFill>
                  <a:srgbClr val="040E0C"/>
                </a:solidFill>
                <a:latin typeface="Arial MT"/>
                <a:cs typeface="Arial MT"/>
              </a:rPr>
              <a:t>02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7320" y="377190"/>
            <a:ext cx="11562715" cy="68072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40E0C"/>
                </a:solidFill>
                <a:latin typeface="Trebuchet MS" panose="020B0603020202020204" charset="0"/>
                <a:cs typeface="Trebuchet MS" panose="020B0603020202020204" charset="0"/>
              </a:rPr>
              <a:t>D</a:t>
            </a:r>
            <a:r>
              <a:rPr lang="en-US" sz="4400" spc="-10" dirty="0">
                <a:solidFill>
                  <a:srgbClr val="040E0C"/>
                </a:solidFill>
                <a:latin typeface="Trebuchet MS" panose="020B0603020202020204" charset="0"/>
                <a:cs typeface="Trebuchet MS" panose="020B0603020202020204" charset="0"/>
              </a:rPr>
              <a:t>AFTAR ISI - BAGIAN PERTAMA</a:t>
            </a:r>
            <a:endParaRPr lang="en-US" sz="4400" spc="-10" dirty="0">
              <a:solidFill>
                <a:srgbClr val="040E0C"/>
              </a:solidFill>
              <a:latin typeface="Trebuchet MS" panose="020B0603020202020204" charset="0"/>
              <a:cs typeface="Trebuchet MS" panose="020B06030202020202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7800" y="1943100"/>
            <a:ext cx="12405360" cy="8469630"/>
          </a:xfrm>
          <a:prstGeom prst="rect">
            <a:avLst/>
          </a:prstGeom>
        </p:spPr>
        <p:txBody>
          <a:bodyPr vert="horz" wrap="square" lIns="0" tIns="88900" rIns="0" bIns="0" rtlCol="0">
            <a:noAutofit/>
          </a:bodyPr>
          <a:lstStyle/>
          <a:p>
            <a:pPr marL="688340" indent="-6604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685800" algn="l"/>
              </a:tabLst>
            </a:pPr>
            <a:r>
              <a:rPr lang="en-US" altLang="en-US" sz="3000" b="1" spc="10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Penjelasan Umum</a:t>
            </a:r>
            <a:endParaRPr lang="en-US" altLang="en-US" sz="3000" b="1" spc="105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379730" indent="-352425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79730" algn="l"/>
              </a:tabLst>
            </a:pPr>
            <a:r>
              <a:rPr lang="en-US" altLang="en-US" sz="3000" b="1" spc="10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Mekanisme</a:t>
            </a:r>
            <a:endParaRPr sz="3000" b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379730" indent="-36195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79730" algn="l"/>
              </a:tabLst>
            </a:pPr>
            <a:r>
              <a:rPr lang="en-US" altLang="en-US" sz="3000" b="1" spc="12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Prosedur</a:t>
            </a:r>
            <a:endParaRPr sz="3000" b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028065" lvl="1" indent="-38481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1028065" algn="l"/>
              </a:tabLst>
            </a:pPr>
            <a:r>
              <a:rPr lang="en-US" altLang="en-US" sz="3000" b="1" spc="12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 Daftar Isi Draft Pedoman Kerja (PK)</a:t>
            </a:r>
            <a:endParaRPr sz="3000" b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028065" lvl="1" indent="-35560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1028065" algn="l"/>
              </a:tabLst>
            </a:pPr>
            <a:r>
              <a:rPr lang="en-US" altLang="en-US" sz="3000" b="1" spc="254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Tata Cara Pengukuran Indeks Keinsinyuran PII</a:t>
            </a:r>
            <a:endParaRPr sz="3000" b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380365" indent="-36512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80365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Organisasi </a:t>
            </a:r>
            <a:r>
              <a:rPr sz="3000" b="1" spc="17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Pelaksanaan</a:t>
            </a:r>
            <a:r>
              <a:rPr lang="en-US" altLang="en-US" sz="3000" b="1" spc="17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</a:t>
            </a:r>
            <a:endParaRPr sz="3000" b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028065" lvl="1" indent="-38481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1028065" algn="l"/>
              </a:tabLst>
            </a:pPr>
            <a:r>
              <a:rPr lang="en-US" altLang="en-US" sz="3000" b="1" spc="26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Panitia Pelaksana</a:t>
            </a:r>
            <a:r>
              <a:rPr sz="3000" b="1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</a:t>
            </a:r>
            <a:endParaRPr sz="3000" b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027430" lvl="1" indent="-38227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1027430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Tugas Panitia Pelaksana</a:t>
            </a:r>
            <a:endParaRPr lang="en-US" altLang="en-US" sz="3000" b="1" spc="15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027430" lvl="1" indent="-38227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1027430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Anggota Dewan Asesor</a:t>
            </a:r>
            <a:endParaRPr lang="en-US" altLang="en-US" sz="3000" b="1" spc="15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027430" lvl="1" indent="-38227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1027430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Tugas Dewan Asesor</a:t>
            </a:r>
            <a:endParaRPr lang="en-US" altLang="en-US" sz="3000" b="1" spc="15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645160" lvl="1" indent="-608330">
              <a:lnSpc>
                <a:spcPct val="100000"/>
              </a:lnSpc>
              <a:spcBef>
                <a:spcPts val="600"/>
              </a:spcBef>
              <a:buNone/>
              <a:tabLst>
                <a:tab pos="1027430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5.  Diagram Alir Proses Pengukuran Indeks Keinsinyuran PII</a:t>
            </a:r>
            <a:endParaRPr lang="en-US" altLang="en-US" sz="3000" b="1" spc="15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645160" lvl="1" indent="-608330">
              <a:lnSpc>
                <a:spcPct val="100000"/>
              </a:lnSpc>
              <a:spcBef>
                <a:spcPts val="600"/>
              </a:spcBef>
              <a:buNone/>
              <a:tabLst>
                <a:tab pos="1027430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6.  Daftar Isi Laporan Dewan Asesor Pengukuran Indeks   </a:t>
            </a:r>
            <a:endParaRPr lang="en-US" altLang="en-US" sz="3000" b="1" spc="15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645160" lvl="1" indent="-608330">
              <a:lnSpc>
                <a:spcPct val="100000"/>
              </a:lnSpc>
              <a:spcBef>
                <a:spcPts val="600"/>
              </a:spcBef>
              <a:buNone/>
              <a:tabLst>
                <a:tab pos="1027430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   Keinsinyuran PII</a:t>
            </a:r>
            <a:endParaRPr lang="en-US" altLang="en-US" sz="3000" b="1" spc="15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645160" lvl="1" indent="-608330">
              <a:lnSpc>
                <a:spcPct val="100000"/>
              </a:lnSpc>
              <a:spcBef>
                <a:spcPts val="600"/>
              </a:spcBef>
              <a:buNone/>
              <a:tabLst>
                <a:tab pos="1027430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7.  Daftar Isi Laporan Ketua Umum PII</a:t>
            </a:r>
            <a:endParaRPr lang="en-US" altLang="en-US" sz="3000" b="1" spc="15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858520" y="3866508"/>
            <a:ext cx="16570960" cy="3845793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930901" y="3305160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135380" y="4933308"/>
            <a:ext cx="16017240" cy="224559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Baik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calon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dari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unsur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MUK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ataupun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memenuhi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persyaratan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sebagaimana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dimaksud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atas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harus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mengikuti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sosialisasi dan bimbingan teknis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calon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Anggota Dewan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PII yang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diselenggarakan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oleh Tim Ad Hoc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atau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Badan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Komunikasi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Penghargaan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PII Pusat.</a:t>
            </a:r>
            <a:endParaRPr lang="en-US" altLang="en-US" sz="3200" b="1" spc="19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88150" y="3476971"/>
            <a:ext cx="42637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Dewan </a:t>
            </a:r>
            <a:r>
              <a:rPr lang="en-US" altLang="en-US" sz="40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Asesor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066800" y="2692640"/>
            <a:ext cx="16154399" cy="6794259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171700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970721" y="3767977"/>
            <a:ext cx="14346555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  <a:tabLst>
                <a:tab pos="536575" algn="l"/>
              </a:tabLst>
            </a:pP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Tugas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utama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Dewan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Asesor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adalah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: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  <a:tabLst>
                <a:tab pos="536575" algn="l"/>
              </a:tabLst>
            </a:pP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a.   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Menyesuaikan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dengan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jadwal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kerja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yang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telah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ditentukan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oleh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Panitia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Pelaksana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  <a:tabLst>
                <a:tab pos="536575" algn="l"/>
              </a:tabLst>
            </a:pP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b.   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Memilih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Ketua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di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antara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mereka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708025" indent="-708025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 startAt="3"/>
              <a:tabLst>
                <a:tab pos="536575" algn="l"/>
              </a:tabLst>
            </a:pP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Melakukan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asesmen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terhadap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data dan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dokumenter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yang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terdapat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pada 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/>
                <a:ea typeface="SimSun" panose="02010600030101010101" pitchFamily="2" charset="-122"/>
              </a:rPr>
              <a:t>PiNDaI 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yang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diterima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dari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masing-masing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Pemerintah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Daerah.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708025" indent="-708025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 startAt="3"/>
              <a:tabLst>
                <a:tab pos="536575" algn="l"/>
              </a:tabLst>
            </a:pP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Membuat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laporan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hasil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akhir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penilaian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dan/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atau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verifikasi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kepada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Panitia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Pelaksana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,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termasuk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penjelasan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mengenai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alasan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pertimbangan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yang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digunakan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untuk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menetapkan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urutan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hasil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pengukuran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Indeks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Keinsinyuran PII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Tertinggi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ke-1, ke-2, ke-3. dan/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atau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seterusnya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di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setiap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klasifikasi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kategori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penghargaan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  <a:tabLst>
                <a:tab pos="536575" algn="l"/>
              </a:tabLst>
            </a:pP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0849" y="2313212"/>
            <a:ext cx="41113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Dewan </a:t>
            </a:r>
            <a:r>
              <a:rPr lang="en-US" altLang="en-US" sz="40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Asesor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066800" y="800100"/>
            <a:ext cx="15710535" cy="883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3600" b="1">
                <a:latin typeface="Arial Narrow" panose="020B0606020202030204" charset="0"/>
                <a:cs typeface="Arial Narrow" panose="020B0606020202030204" charset="0"/>
              </a:rPr>
              <a:t>5.   DIAGRAM ALIR PROSES PENGUKURAN INDEKS KEINSINYURAN PII</a:t>
            </a:r>
            <a:endParaRPr lang="en-US" sz="3600" b="1">
              <a:latin typeface="Arial Narrow" panose="020B0606020202030204" charset="0"/>
              <a:cs typeface="Arial Narrow" panose="020B0606020202030204" charset="0"/>
            </a:endParaRPr>
          </a:p>
        </p:txBody>
      </p:sp>
      <p:graphicFrame>
        <p:nvGraphicFramePr>
          <p:cNvPr id="21" name="Content Placeholder 20">
            <a:hlinkClick r:id="" action="ppaction://ole?verb="/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752600" y="1714500"/>
          <a:ext cx="13884910" cy="781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" r:id="rId1" imgW="8339455" imgH="4693285" progId="Acrobat.Document.DC">
                  <p:embed/>
                </p:oleObj>
              </mc:Choice>
              <mc:Fallback>
                <p:oleObj name="" r:id="rId1" imgW="8339455" imgH="4693285" progId="Acrobat.Document.DC">
                  <p:embed/>
                  <p:pic>
                    <p:nvPicPr>
                      <p:cNvPr id="0" name="Picture 102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52600" y="1714500"/>
                        <a:ext cx="13884910" cy="781558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419100"/>
            <a:ext cx="14810105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altLang="en-ID" sz="4000" spc="-60" dirty="0">
                <a:sym typeface="+mn-ea"/>
              </a:rPr>
              <a:t>6</a:t>
            </a:r>
            <a:r>
              <a:rPr lang="en-ID" sz="4000" spc="-60" dirty="0">
                <a:sym typeface="+mn-ea"/>
              </a:rPr>
              <a:t>. </a:t>
            </a:r>
            <a:r>
              <a:rPr lang="en-US" altLang="en-ID" sz="4000" spc="-60" dirty="0">
                <a:sym typeface="+mn-ea"/>
              </a:rPr>
              <a:t>DAFTAR ISI LAPORAN DEWAN ASESOR</a:t>
            </a:r>
            <a:r>
              <a:rPr lang="en-ID" sz="4000" spc="-305" dirty="0">
                <a:sym typeface="+mn-ea"/>
              </a:rPr>
              <a:t> 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066800" y="2857740"/>
            <a:ext cx="16154399" cy="6794259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970721" y="3767977"/>
            <a:ext cx="14346555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  <a:tabLst>
                <a:tab pos="536575" algn="l"/>
              </a:tabLst>
            </a:pP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0849" y="2313212"/>
            <a:ext cx="41113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Table 4"/>
          <p:cNvGraphicFramePr/>
          <p:nvPr>
            <p:custDataLst>
              <p:tags r:id="rId1"/>
            </p:custDataLst>
          </p:nvPr>
        </p:nvGraphicFramePr>
        <p:xfrm>
          <a:off x="1676400" y="3214370"/>
          <a:ext cx="14738350" cy="616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175"/>
                <a:gridCol w="7369175"/>
              </a:tblGrid>
              <a:tr h="404495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Halaman Sampul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3.2. Hasil Ranking Indeks Keinsinyuran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92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Halaman Pengesahan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Lampiran - Predikat Indeks Keinsinyuran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Daftar Isi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Bab I - Informasi Pemda Peserta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Bab II - Data Indikator Indeks Keinsinyuran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2.1. Rekapitulasi Kepatuhan ASN Teknik di setiap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OPD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2.2. Rekapitulasi Jumlah Dokumen Parameter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Indeks Keinsinyuran di setiap OPD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2.2.a. Kode Parameter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92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2.2.b. Jumlah Parameter yang dicapai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Bab III - Hasil Pengukuran Indeks Keinsinyuran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      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3.1. Hasil Pengukuran Indeks Keinsinyuran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419100"/>
            <a:ext cx="14810105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altLang="en-ID" sz="4000" spc="-60" dirty="0">
                <a:sym typeface="+mn-ea"/>
              </a:rPr>
              <a:t>7</a:t>
            </a:r>
            <a:r>
              <a:rPr lang="en-ID" sz="4000" spc="-60" dirty="0">
                <a:sym typeface="+mn-ea"/>
              </a:rPr>
              <a:t>. </a:t>
            </a:r>
            <a:r>
              <a:rPr lang="en-US" altLang="en-ID" sz="4000" spc="-60" dirty="0">
                <a:sym typeface="+mn-ea"/>
              </a:rPr>
              <a:t>DAFTAR ISI LAPORAN KETUA UMUM PII</a:t>
            </a:r>
            <a:r>
              <a:rPr lang="en-ID" sz="4000" spc="-305" dirty="0">
                <a:sym typeface="+mn-ea"/>
              </a:rPr>
              <a:t> 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066800" y="2857740"/>
            <a:ext cx="16154399" cy="6794259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970721" y="3767977"/>
            <a:ext cx="14346555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  <a:tabLst>
                <a:tab pos="536575" algn="l"/>
              </a:tabLst>
            </a:pP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0849" y="2313212"/>
            <a:ext cx="41113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Table 4"/>
          <p:cNvGraphicFramePr/>
          <p:nvPr>
            <p:custDataLst>
              <p:tags r:id="rId1"/>
            </p:custDataLst>
          </p:nvPr>
        </p:nvGraphicFramePr>
        <p:xfrm>
          <a:off x="1676400" y="3253105"/>
          <a:ext cx="1473835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175"/>
                <a:gridCol w="7369175"/>
              </a:tblGrid>
              <a:tr h="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Ringkasan Eksekutif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 Pengukuran Indeks Keinsinyuran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92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Kata Pengantar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2.1. Metodologi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Daftar Isi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2.2. Komponen Pengukuran Indeks Keinsinyuran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Daftar Tabel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a. Indikator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Daftar Gambar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b. Aspek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1. Pendahuluan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c. Parameter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1.1. Latar Belakang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d. Kriteria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1.2. Acuan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e. Predikat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92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1.3. Definisi Indeks Keinsinyuran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f.  Pembobotan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8559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1.4. Tujuan dan Manfaat Pengukuran Indeks   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Keinsinyuran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948690" indent="-948690"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g. Rasio Jumlah Tenaga Ahli Teknik ASN dengan Jumlah Tenaga Ahli ASN (Teknik dan Non-Teknik)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1.5. Ruang Lingkup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3. Peserta Pengukuran Indeks Keinsinyuran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419100"/>
            <a:ext cx="14810105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altLang="en-ID" sz="4000" spc="-60" dirty="0">
                <a:sym typeface="+mn-ea"/>
              </a:rPr>
              <a:t>7</a:t>
            </a:r>
            <a:r>
              <a:rPr lang="en-ID" sz="4000" spc="-60" dirty="0">
                <a:sym typeface="+mn-ea"/>
              </a:rPr>
              <a:t>. </a:t>
            </a:r>
            <a:r>
              <a:rPr lang="en-US" altLang="en-ID" sz="4000" spc="-60" dirty="0">
                <a:sym typeface="+mn-ea"/>
              </a:rPr>
              <a:t>DAFTAR ISI LAPORAN KETUA UMUM PII</a:t>
            </a:r>
            <a:r>
              <a:rPr lang="en-ID" sz="4000" spc="-305" dirty="0">
                <a:sym typeface="+mn-ea"/>
              </a:rPr>
              <a:t> 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066800" y="2857740"/>
            <a:ext cx="16154399" cy="6794259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970721" y="3767977"/>
            <a:ext cx="14346555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  <a:tabLst>
                <a:tab pos="536575" algn="l"/>
              </a:tabLst>
            </a:pP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0849" y="2313212"/>
            <a:ext cx="41113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Table 4"/>
          <p:cNvGraphicFramePr/>
          <p:nvPr>
            <p:custDataLst>
              <p:tags r:id="rId1"/>
            </p:custDataLst>
          </p:nvPr>
        </p:nvGraphicFramePr>
        <p:xfrm>
          <a:off x="1835150" y="3288030"/>
          <a:ext cx="14599920" cy="600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960"/>
                <a:gridCol w="7299960"/>
              </a:tblGrid>
              <a:tr h="44831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44894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3.1. Pemerintah Provinsi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5.2. Pemerintah Kabupaten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4767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3.2. Pemerintah Kabupaten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5.3. Pemerintah Kota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7531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3.3. Pemerintah Kota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6. Evaluasi Hasil Pengukuran Indeks Keinsinyuran PII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Tahun 2026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75374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4. Hasil Pengukuran Indeks Keinsinyuran PII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6.1. TBA (Ditentukan oleh Panitia Pelaksana Pengukuran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Indeks Keinsinyuran PII)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7531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4.1. Pemerintah Provinsi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6.2. TBA (Ditentukan oleh Panitia Pelaksana Pengukuran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Indeks Keinsinyuran PII)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7531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4.2. Pemerintah Kabupaten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6.3. TBA (Ditentukan oleh Panitia Pelaksana Pengukuran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Indeks Keinsinyuran PII)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483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4.3. Pemerintah Kota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7. Penutup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4894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5. Penerima Penghargaan Keinsinyuran PII Tahun 2026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a. Kesimpulan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7531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5.1. Pemerintah Provinsi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b. Saran dan Tindak Lanjut Pelaksanaan Pengukuran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 Indeks Keinsinyuran Tahun 2027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41547" y="1130058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111728" y="1025485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323248" y="8987989"/>
            <a:ext cx="935990" cy="541020"/>
          </a:xfrm>
          <a:custGeom>
            <a:avLst/>
            <a:gdLst/>
            <a:ahLst/>
            <a:cxnLst/>
            <a:rect l="l" t="t" r="r" b="b"/>
            <a:pathLst>
              <a:path w="935990" h="541020">
                <a:moveTo>
                  <a:pt x="665742" y="540620"/>
                </a:moveTo>
                <a:lnTo>
                  <a:pt x="270311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2"/>
                </a:lnTo>
                <a:lnTo>
                  <a:pt x="270311" y="0"/>
                </a:lnTo>
                <a:lnTo>
                  <a:pt x="665742" y="0"/>
                </a:lnTo>
                <a:lnTo>
                  <a:pt x="718723" y="5242"/>
                </a:lnTo>
                <a:lnTo>
                  <a:pt x="769185" y="20576"/>
                </a:lnTo>
                <a:lnTo>
                  <a:pt x="815710" y="45415"/>
                </a:lnTo>
                <a:lnTo>
                  <a:pt x="856881" y="79172"/>
                </a:lnTo>
                <a:lnTo>
                  <a:pt x="890637" y="120342"/>
                </a:lnTo>
                <a:lnTo>
                  <a:pt x="915476" y="166867"/>
                </a:lnTo>
                <a:lnTo>
                  <a:pt x="930811" y="217329"/>
                </a:lnTo>
                <a:lnTo>
                  <a:pt x="935527" y="264992"/>
                </a:lnTo>
                <a:lnTo>
                  <a:pt x="935527" y="275629"/>
                </a:lnTo>
                <a:lnTo>
                  <a:pt x="930811" y="323291"/>
                </a:lnTo>
                <a:lnTo>
                  <a:pt x="915476" y="373753"/>
                </a:lnTo>
                <a:lnTo>
                  <a:pt x="890637" y="420278"/>
                </a:lnTo>
                <a:lnTo>
                  <a:pt x="856881" y="461448"/>
                </a:lnTo>
                <a:lnTo>
                  <a:pt x="815710" y="495205"/>
                </a:lnTo>
                <a:lnTo>
                  <a:pt x="769185" y="520044"/>
                </a:lnTo>
                <a:lnTo>
                  <a:pt x="718723" y="535378"/>
                </a:lnTo>
                <a:lnTo>
                  <a:pt x="665742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428757" y="8987989"/>
            <a:ext cx="859790" cy="541020"/>
          </a:xfrm>
          <a:custGeom>
            <a:avLst/>
            <a:gdLst/>
            <a:ahLst/>
            <a:cxnLst/>
            <a:rect l="l" t="t" r="r" b="b"/>
            <a:pathLst>
              <a:path w="859790" h="541020">
                <a:moveTo>
                  <a:pt x="859241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6" y="520044"/>
                </a:lnTo>
                <a:lnTo>
                  <a:pt x="120341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1" y="45415"/>
                </a:lnTo>
                <a:lnTo>
                  <a:pt x="166866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859241" y="0"/>
                </a:lnTo>
                <a:lnTo>
                  <a:pt x="859241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843242" y="5478311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1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1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43242" y="4885380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843242" y="4292448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43043"/>
                </a:lnTo>
                <a:lnTo>
                  <a:pt x="992" y="138051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53422"/>
                </a:lnTo>
                <a:lnTo>
                  <a:pt x="295472" y="158414"/>
                </a:lnTo>
                <a:lnTo>
                  <a:pt x="267513" y="186373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43242" y="3699517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843242" y="3106586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8174" y="905929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8174" y="846636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8174" y="787343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8174" y="728050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8174" y="668757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301750" y="1790700"/>
            <a:ext cx="15266670" cy="8373745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 indent="-12700" algn="ctr">
              <a:lnSpc>
                <a:spcPct val="200000"/>
              </a:lnSpc>
              <a:spcBef>
                <a:spcPts val="1190"/>
              </a:spcBef>
            </a:pPr>
            <a:r>
              <a:rPr sz="5300" spc="-95" dirty="0"/>
              <a:t>MOHON</a:t>
            </a:r>
            <a:r>
              <a:rPr sz="5300" spc="-360" dirty="0"/>
              <a:t> </a:t>
            </a:r>
            <a:r>
              <a:rPr sz="5300" spc="-85" dirty="0"/>
              <a:t>SARAN</a:t>
            </a:r>
            <a:r>
              <a:rPr sz="5300" spc="-370" dirty="0"/>
              <a:t> </a:t>
            </a:r>
            <a:r>
              <a:rPr sz="5300" dirty="0"/>
              <a:t>DAN</a:t>
            </a:r>
            <a:r>
              <a:rPr sz="5300" spc="-400" dirty="0"/>
              <a:t> </a:t>
            </a:r>
            <a:r>
              <a:rPr sz="5300" spc="-10" dirty="0"/>
              <a:t>DUKUNGAN </a:t>
            </a:r>
            <a:br>
              <a:rPr sz="5300" spc="-10" dirty="0"/>
            </a:br>
            <a:r>
              <a:rPr lang="en-US" sz="4800" spc="-195" dirty="0">
                <a:solidFill>
                  <a:srgbClr val="FF0000"/>
                </a:solidFill>
              </a:rPr>
              <a:t> BAPAK/IBU CALON </a:t>
            </a:r>
            <a:br>
              <a:rPr lang="en-US" sz="4800" spc="-195" dirty="0">
                <a:solidFill>
                  <a:srgbClr val="FF0000"/>
                </a:solidFill>
              </a:rPr>
            </a:br>
            <a:r>
              <a:rPr lang="en-US" sz="4800" spc="-195" dirty="0">
                <a:solidFill>
                  <a:srgbClr val="FF0000"/>
                </a:solidFill>
              </a:rPr>
              <a:t>ANGGOTA DEWAN ASESOR PII </a:t>
            </a:r>
            <a:br>
              <a:rPr lang="en-US" sz="4800" spc="-195" dirty="0">
                <a:solidFill>
                  <a:srgbClr val="FF0000"/>
                </a:solidFill>
              </a:rPr>
            </a:br>
            <a:r>
              <a:rPr lang="en-US" sz="5300" spc="-195" dirty="0"/>
              <a:t>DI </a:t>
            </a:r>
            <a:r>
              <a:rPr lang="en-US" sz="5300" spc="-195" dirty="0"/>
              <a:t>SELURUH INDONESIA</a:t>
            </a:r>
            <a:endParaRPr sz="53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3555" cy="10287000"/>
          </a:xfrm>
          <a:custGeom>
            <a:avLst/>
            <a:gdLst/>
            <a:ahLst/>
            <a:cxnLst/>
            <a:rect l="l" t="t" r="r" b="b"/>
            <a:pathLst>
              <a:path w="18283555" h="10287000">
                <a:moveTo>
                  <a:pt x="18283533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3533" y="0"/>
                </a:lnTo>
                <a:lnTo>
                  <a:pt x="18283533" y="10286999"/>
                </a:lnTo>
                <a:close/>
              </a:path>
            </a:pathLst>
          </a:custGeom>
          <a:solidFill>
            <a:srgbClr val="E96A24">
              <a:alpha val="90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741547" y="1130058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111728" y="1025485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323248" y="8987989"/>
            <a:ext cx="935990" cy="541020"/>
          </a:xfrm>
          <a:custGeom>
            <a:avLst/>
            <a:gdLst/>
            <a:ahLst/>
            <a:cxnLst/>
            <a:rect l="l" t="t" r="r" b="b"/>
            <a:pathLst>
              <a:path w="935990" h="541020">
                <a:moveTo>
                  <a:pt x="665742" y="540620"/>
                </a:moveTo>
                <a:lnTo>
                  <a:pt x="270311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2"/>
                </a:lnTo>
                <a:lnTo>
                  <a:pt x="270311" y="0"/>
                </a:lnTo>
                <a:lnTo>
                  <a:pt x="665742" y="0"/>
                </a:lnTo>
                <a:lnTo>
                  <a:pt x="718723" y="5242"/>
                </a:lnTo>
                <a:lnTo>
                  <a:pt x="769185" y="20576"/>
                </a:lnTo>
                <a:lnTo>
                  <a:pt x="815710" y="45415"/>
                </a:lnTo>
                <a:lnTo>
                  <a:pt x="856881" y="79172"/>
                </a:lnTo>
                <a:lnTo>
                  <a:pt x="890637" y="120342"/>
                </a:lnTo>
                <a:lnTo>
                  <a:pt x="915476" y="166867"/>
                </a:lnTo>
                <a:lnTo>
                  <a:pt x="930811" y="217329"/>
                </a:lnTo>
                <a:lnTo>
                  <a:pt x="935527" y="264992"/>
                </a:lnTo>
                <a:lnTo>
                  <a:pt x="935527" y="275629"/>
                </a:lnTo>
                <a:lnTo>
                  <a:pt x="930811" y="323291"/>
                </a:lnTo>
                <a:lnTo>
                  <a:pt x="915476" y="373753"/>
                </a:lnTo>
                <a:lnTo>
                  <a:pt x="890637" y="420278"/>
                </a:lnTo>
                <a:lnTo>
                  <a:pt x="856881" y="461448"/>
                </a:lnTo>
                <a:lnTo>
                  <a:pt x="815710" y="495205"/>
                </a:lnTo>
                <a:lnTo>
                  <a:pt x="769185" y="520044"/>
                </a:lnTo>
                <a:lnTo>
                  <a:pt x="718723" y="535378"/>
                </a:lnTo>
                <a:lnTo>
                  <a:pt x="665742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428757" y="8987989"/>
            <a:ext cx="859790" cy="541020"/>
          </a:xfrm>
          <a:custGeom>
            <a:avLst/>
            <a:gdLst/>
            <a:ahLst/>
            <a:cxnLst/>
            <a:rect l="l" t="t" r="r" b="b"/>
            <a:pathLst>
              <a:path w="859790" h="541020">
                <a:moveTo>
                  <a:pt x="859241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6" y="520044"/>
                </a:lnTo>
                <a:lnTo>
                  <a:pt x="120341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1" y="45415"/>
                </a:lnTo>
                <a:lnTo>
                  <a:pt x="166866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859241" y="0"/>
                </a:lnTo>
                <a:lnTo>
                  <a:pt x="859241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43242" y="5478311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1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1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843242" y="4885380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43242" y="4292448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43043"/>
                </a:lnTo>
                <a:lnTo>
                  <a:pt x="992" y="138051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53422"/>
                </a:lnTo>
                <a:lnTo>
                  <a:pt x="295472" y="158414"/>
                </a:lnTo>
                <a:lnTo>
                  <a:pt x="267513" y="186373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843242" y="3699517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843242" y="3106586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8174" y="905929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8174" y="846636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8174" y="787343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8174" y="728050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8174" y="668757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66750" y="2233930"/>
            <a:ext cx="16637635" cy="8448040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 algn="ctr">
              <a:lnSpc>
                <a:spcPct val="150000"/>
              </a:lnSpc>
              <a:spcBef>
                <a:spcPts val="1190"/>
              </a:spcBef>
            </a:pPr>
            <a:r>
              <a:rPr sz="5300" spc="-135" dirty="0">
                <a:solidFill>
                  <a:srgbClr val="FFFFFF"/>
                </a:solidFill>
              </a:rPr>
              <a:t>Terima</a:t>
            </a:r>
            <a:r>
              <a:rPr sz="5300" spc="-330" dirty="0">
                <a:solidFill>
                  <a:srgbClr val="FFFFFF"/>
                </a:solidFill>
              </a:rPr>
              <a:t> </a:t>
            </a:r>
            <a:r>
              <a:rPr sz="5300" spc="-30" dirty="0">
                <a:solidFill>
                  <a:srgbClr val="FFFFFF"/>
                </a:solidFill>
              </a:rPr>
              <a:t>kasih</a:t>
            </a:r>
            <a:r>
              <a:rPr sz="5300" spc="-405" dirty="0">
                <a:solidFill>
                  <a:srgbClr val="FFFFFF"/>
                </a:solidFill>
              </a:rPr>
              <a:t> </a:t>
            </a:r>
            <a:r>
              <a:rPr sz="5300" spc="-110" dirty="0">
                <a:solidFill>
                  <a:srgbClr val="FFFFFF"/>
                </a:solidFill>
              </a:rPr>
              <a:t>atas</a:t>
            </a:r>
            <a:r>
              <a:rPr sz="5300" spc="-340" dirty="0">
                <a:solidFill>
                  <a:srgbClr val="FFFFFF"/>
                </a:solidFill>
              </a:rPr>
              <a:t> </a:t>
            </a:r>
            <a:r>
              <a:rPr sz="5300" spc="-35" dirty="0">
                <a:solidFill>
                  <a:srgbClr val="FFFFFF"/>
                </a:solidFill>
              </a:rPr>
              <a:t>kesediaan </a:t>
            </a:r>
            <a:br>
              <a:rPr sz="5300" spc="-35" dirty="0">
                <a:solidFill>
                  <a:srgbClr val="FFFFFF"/>
                </a:solidFill>
              </a:rPr>
            </a:br>
            <a:r>
              <a:rPr sz="5300" dirty="0"/>
              <a:t>Bapak</a:t>
            </a:r>
            <a:r>
              <a:rPr lang="en-US" sz="5300" dirty="0"/>
              <a:t>/Ibu Calon </a:t>
            </a:r>
            <a:br>
              <a:rPr lang="en-US" sz="5300" dirty="0"/>
            </a:br>
            <a:r>
              <a:rPr lang="en-US" sz="5300" dirty="0"/>
              <a:t>Anggota Dewan Asesor PII</a:t>
            </a:r>
            <a:r>
              <a:rPr lang="en-US" sz="5300" spc="-395" dirty="0"/>
              <a:t> </a:t>
            </a:r>
            <a:r>
              <a:rPr sz="5300" spc="-20" dirty="0"/>
              <a:t> </a:t>
            </a:r>
            <a:br>
              <a:rPr sz="5300" spc="-20" dirty="0"/>
            </a:br>
            <a:r>
              <a:rPr sz="5300" dirty="0">
                <a:solidFill>
                  <a:srgbClr val="FFFFFF"/>
                </a:solidFill>
              </a:rPr>
              <a:t>untuk</a:t>
            </a:r>
            <a:r>
              <a:rPr sz="5300" spc="-310" dirty="0">
                <a:solidFill>
                  <a:srgbClr val="FFFFFF"/>
                </a:solidFill>
              </a:rPr>
              <a:t> </a:t>
            </a:r>
            <a:r>
              <a:rPr sz="5300" spc="-114" dirty="0">
                <a:solidFill>
                  <a:srgbClr val="FFFFFF"/>
                </a:solidFill>
              </a:rPr>
              <a:t>men</a:t>
            </a:r>
            <a:r>
              <a:rPr lang="en-US" sz="5300" spc="-114" dirty="0">
                <a:solidFill>
                  <a:srgbClr val="FFFFFF"/>
                </a:solidFill>
              </a:rPr>
              <a:t>ghadiri Bimbingan Teknis </a:t>
            </a:r>
            <a:br>
              <a:rPr lang="en-US" sz="5300" spc="-114" dirty="0">
                <a:solidFill>
                  <a:srgbClr val="FFFFFF"/>
                </a:solidFill>
              </a:rPr>
            </a:br>
            <a:r>
              <a:rPr lang="en-US" sz="5300" spc="-114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Pengukuran Indeks Keinsinyuran </a:t>
            </a:r>
            <a:r>
              <a:rPr lang="en-US" sz="5300" spc="-114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PII</a:t>
            </a:r>
            <a:endParaRPr lang="en-US" sz="5300" spc="-114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41547" y="1130058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111728" y="1025485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323248" y="8987989"/>
            <a:ext cx="935990" cy="541020"/>
          </a:xfrm>
          <a:custGeom>
            <a:avLst/>
            <a:gdLst/>
            <a:ahLst/>
            <a:cxnLst/>
            <a:rect l="l" t="t" r="r" b="b"/>
            <a:pathLst>
              <a:path w="935990" h="541020">
                <a:moveTo>
                  <a:pt x="665742" y="540620"/>
                </a:moveTo>
                <a:lnTo>
                  <a:pt x="270311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2"/>
                </a:lnTo>
                <a:lnTo>
                  <a:pt x="270311" y="0"/>
                </a:lnTo>
                <a:lnTo>
                  <a:pt x="665742" y="0"/>
                </a:lnTo>
                <a:lnTo>
                  <a:pt x="718723" y="5242"/>
                </a:lnTo>
                <a:lnTo>
                  <a:pt x="769185" y="20576"/>
                </a:lnTo>
                <a:lnTo>
                  <a:pt x="815710" y="45415"/>
                </a:lnTo>
                <a:lnTo>
                  <a:pt x="856881" y="79172"/>
                </a:lnTo>
                <a:lnTo>
                  <a:pt x="890637" y="120342"/>
                </a:lnTo>
                <a:lnTo>
                  <a:pt x="915476" y="166867"/>
                </a:lnTo>
                <a:lnTo>
                  <a:pt x="930811" y="217329"/>
                </a:lnTo>
                <a:lnTo>
                  <a:pt x="935527" y="264992"/>
                </a:lnTo>
                <a:lnTo>
                  <a:pt x="935527" y="275629"/>
                </a:lnTo>
                <a:lnTo>
                  <a:pt x="930811" y="323291"/>
                </a:lnTo>
                <a:lnTo>
                  <a:pt x="915476" y="373753"/>
                </a:lnTo>
                <a:lnTo>
                  <a:pt x="890637" y="420278"/>
                </a:lnTo>
                <a:lnTo>
                  <a:pt x="856881" y="461448"/>
                </a:lnTo>
                <a:lnTo>
                  <a:pt x="815710" y="495205"/>
                </a:lnTo>
                <a:lnTo>
                  <a:pt x="769185" y="520044"/>
                </a:lnTo>
                <a:lnTo>
                  <a:pt x="718723" y="535378"/>
                </a:lnTo>
                <a:lnTo>
                  <a:pt x="665742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428757" y="8987989"/>
            <a:ext cx="859790" cy="541020"/>
          </a:xfrm>
          <a:custGeom>
            <a:avLst/>
            <a:gdLst/>
            <a:ahLst/>
            <a:cxnLst/>
            <a:rect l="l" t="t" r="r" b="b"/>
            <a:pathLst>
              <a:path w="859790" h="541020">
                <a:moveTo>
                  <a:pt x="859241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6" y="520044"/>
                </a:lnTo>
                <a:lnTo>
                  <a:pt x="120341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1" y="45415"/>
                </a:lnTo>
                <a:lnTo>
                  <a:pt x="166866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859241" y="0"/>
                </a:lnTo>
                <a:lnTo>
                  <a:pt x="859241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843242" y="5478311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1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1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43242" y="4885380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843242" y="4292448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43043"/>
                </a:lnTo>
                <a:lnTo>
                  <a:pt x="992" y="138051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53422"/>
                </a:lnTo>
                <a:lnTo>
                  <a:pt x="295472" y="158414"/>
                </a:lnTo>
                <a:lnTo>
                  <a:pt x="267513" y="186373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43242" y="3699517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843242" y="3106586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8174" y="905929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8174" y="846636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8174" y="787343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8174" y="728050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8174" y="668757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90575" y="3049905"/>
            <a:ext cx="16471900" cy="7709535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190"/>
              </a:spcBef>
            </a:pPr>
            <a:r>
              <a:rPr lang="en-US" sz="5300" spc="-95" dirty="0"/>
              <a:t>LANJUT KE BAGIAN KEDUA </a:t>
            </a:r>
            <a:r>
              <a:rPr lang="en-US" sz="5300" spc="-195" dirty="0"/>
              <a:t> </a:t>
            </a:r>
            <a:br>
              <a:rPr lang="en-US" sz="5300" spc="-195" dirty="0"/>
            </a:br>
            <a:r>
              <a:rPr lang="en-US" sz="5300"/>
              <a:t>saya persilahkan kepada:</a:t>
            </a:r>
            <a:br>
              <a:rPr lang="en-US" sz="5300"/>
            </a:br>
            <a:br>
              <a:rPr lang="en-US" sz="5300"/>
            </a:br>
            <a:br>
              <a:rPr lang="en-US" altLang="en-US" sz="530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  <a:sym typeface="+mn-ea"/>
              </a:rPr>
            </a:br>
            <a:r>
              <a:rPr lang="en-US" altLang="en-US" sz="4000">
                <a:solidFill>
                  <a:srgbClr val="0070C0"/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Bapak</a:t>
            </a:r>
            <a:r>
              <a:rPr lang="en-US" sz="4000">
                <a:solidFill>
                  <a:srgbClr val="0070C0"/>
                </a:solidFill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5300">
                <a:solidFill>
                  <a:schemeClr val="accent1"/>
                </a:solidFill>
                <a:latin typeface="Trebuchet MS" panose="020B0603020202020204"/>
                <a:cs typeface="Trebuchet MS" panose="020B0603020202020204"/>
                <a:sym typeface="+mn-ea"/>
              </a:rPr>
              <a:t>Ir. Hadi Purwanto, S.Si., MMSI, MMB, IPP  </a:t>
            </a:r>
            <a:endParaRPr lang="en-US" altLang="en-US" sz="5300">
              <a:solidFill>
                <a:schemeClr val="accent1"/>
              </a:solidFill>
              <a:latin typeface="Trebuchet MS" panose="020B0603020202020204"/>
              <a:cs typeface="Trebuchet MS" panose="020B0603020202020204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42900"/>
            <a:ext cx="18324819" cy="10246995"/>
            <a:chOff x="8536" y="0"/>
            <a:chExt cx="18280369" cy="10287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536" y="0"/>
              <a:ext cx="18280369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5670" y="4365484"/>
              <a:ext cx="5713629" cy="5921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12456" y="4368007"/>
              <a:ext cx="9736276" cy="5776835"/>
            </a:xfrm>
            <a:custGeom>
              <a:avLst/>
              <a:gdLst/>
              <a:ahLst/>
              <a:cxnLst/>
              <a:rect l="l" t="t" r="r" b="b"/>
              <a:pathLst>
                <a:path w="9725025" h="4083050">
                  <a:moveTo>
                    <a:pt x="9238692" y="4082680"/>
                  </a:moveTo>
                  <a:lnTo>
                    <a:pt x="485775" y="4082680"/>
                  </a:lnTo>
                  <a:lnTo>
                    <a:pt x="437762" y="4080303"/>
                  </a:lnTo>
                  <a:lnTo>
                    <a:pt x="390562" y="4073260"/>
                  </a:lnTo>
                  <a:lnTo>
                    <a:pt x="344494" y="4061682"/>
                  </a:lnTo>
                  <a:lnTo>
                    <a:pt x="299876" y="4045702"/>
                  </a:lnTo>
                  <a:lnTo>
                    <a:pt x="257028" y="4025452"/>
                  </a:lnTo>
                  <a:lnTo>
                    <a:pt x="216266" y="4001064"/>
                  </a:lnTo>
                  <a:lnTo>
                    <a:pt x="177911" y="3972669"/>
                  </a:lnTo>
                  <a:lnTo>
                    <a:pt x="142280" y="3940399"/>
                  </a:lnTo>
                  <a:lnTo>
                    <a:pt x="110010" y="3904768"/>
                  </a:lnTo>
                  <a:lnTo>
                    <a:pt x="81615" y="3866413"/>
                  </a:lnTo>
                  <a:lnTo>
                    <a:pt x="57227" y="3825651"/>
                  </a:lnTo>
                  <a:lnTo>
                    <a:pt x="36977" y="3782803"/>
                  </a:lnTo>
                  <a:lnTo>
                    <a:pt x="20997" y="3738185"/>
                  </a:lnTo>
                  <a:lnTo>
                    <a:pt x="9420" y="3692117"/>
                  </a:lnTo>
                  <a:lnTo>
                    <a:pt x="2377" y="3644918"/>
                  </a:lnTo>
                  <a:lnTo>
                    <a:pt x="0" y="3596905"/>
                  </a:lnTo>
                  <a:lnTo>
                    <a:pt x="0" y="485775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9238692" y="0"/>
                  </a:lnTo>
                  <a:lnTo>
                    <a:pt x="9286706" y="2377"/>
                  </a:lnTo>
                  <a:lnTo>
                    <a:pt x="9333905" y="9420"/>
                  </a:lnTo>
                  <a:lnTo>
                    <a:pt x="9379973" y="20997"/>
                  </a:lnTo>
                  <a:lnTo>
                    <a:pt x="9424591" y="36977"/>
                  </a:lnTo>
                  <a:lnTo>
                    <a:pt x="9467439" y="57227"/>
                  </a:lnTo>
                  <a:lnTo>
                    <a:pt x="9508201" y="81615"/>
                  </a:lnTo>
                  <a:lnTo>
                    <a:pt x="9546556" y="110010"/>
                  </a:lnTo>
                  <a:lnTo>
                    <a:pt x="9582187" y="142280"/>
                  </a:lnTo>
                  <a:lnTo>
                    <a:pt x="9614456" y="177911"/>
                  </a:lnTo>
                  <a:lnTo>
                    <a:pt x="9642851" y="216266"/>
                  </a:lnTo>
                  <a:lnTo>
                    <a:pt x="9667239" y="257028"/>
                  </a:lnTo>
                  <a:lnTo>
                    <a:pt x="9687490" y="299876"/>
                  </a:lnTo>
                  <a:lnTo>
                    <a:pt x="9703470" y="344494"/>
                  </a:lnTo>
                  <a:lnTo>
                    <a:pt x="9715047" y="390562"/>
                  </a:lnTo>
                  <a:lnTo>
                    <a:pt x="9722090" y="437762"/>
                  </a:lnTo>
                  <a:lnTo>
                    <a:pt x="9724467" y="485775"/>
                  </a:lnTo>
                  <a:lnTo>
                    <a:pt x="9724467" y="3596905"/>
                  </a:lnTo>
                  <a:lnTo>
                    <a:pt x="9722090" y="3644918"/>
                  </a:lnTo>
                  <a:lnTo>
                    <a:pt x="9715047" y="3692117"/>
                  </a:lnTo>
                  <a:lnTo>
                    <a:pt x="9703470" y="3738185"/>
                  </a:lnTo>
                  <a:lnTo>
                    <a:pt x="9687490" y="3782803"/>
                  </a:lnTo>
                  <a:lnTo>
                    <a:pt x="9667239" y="3825651"/>
                  </a:lnTo>
                  <a:lnTo>
                    <a:pt x="9642851" y="3866413"/>
                  </a:lnTo>
                  <a:lnTo>
                    <a:pt x="9614456" y="3904768"/>
                  </a:lnTo>
                  <a:lnTo>
                    <a:pt x="9582187" y="3940399"/>
                  </a:lnTo>
                  <a:lnTo>
                    <a:pt x="9546556" y="3972669"/>
                  </a:lnTo>
                  <a:lnTo>
                    <a:pt x="9508201" y="4001064"/>
                  </a:lnTo>
                  <a:lnTo>
                    <a:pt x="9467439" y="4025452"/>
                  </a:lnTo>
                  <a:lnTo>
                    <a:pt x="9424591" y="4045702"/>
                  </a:lnTo>
                  <a:lnTo>
                    <a:pt x="9379973" y="4061682"/>
                  </a:lnTo>
                  <a:lnTo>
                    <a:pt x="9333905" y="4073260"/>
                  </a:lnTo>
                  <a:lnTo>
                    <a:pt x="9286706" y="4080303"/>
                  </a:lnTo>
                  <a:lnTo>
                    <a:pt x="9238692" y="4082680"/>
                  </a:lnTo>
                  <a:close/>
                </a:path>
              </a:pathLst>
            </a:custGeom>
            <a:solidFill>
              <a:srgbClr val="E96A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5820" y="1731010"/>
            <a:ext cx="12319635" cy="70929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948690" marR="5080" indent="-935990">
              <a:lnSpc>
                <a:spcPts val="4500"/>
              </a:lnSpc>
              <a:spcBef>
                <a:spcPts val="1045"/>
              </a:spcBef>
            </a:pPr>
            <a:r>
              <a:rPr lang="en-US" sz="4550" spc="-20" dirty="0">
                <a:solidFill>
                  <a:srgbClr val="040E0C"/>
                </a:solidFill>
              </a:rPr>
              <a:t>1.  PENJELASAN UMUM</a:t>
            </a:r>
            <a:endParaRPr sz="455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5000" y="3238500"/>
            <a:ext cx="9086215" cy="579056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35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  <a:cs typeface="Arial" panose="020B0604020202020204"/>
              </a:rPr>
              <a:t>Definisi</a:t>
            </a:r>
            <a:r>
              <a:rPr lang="en-US" altLang="en-US" sz="4000" b="1" spc="35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  <a:cs typeface="Arial" panose="020B0604020202020204"/>
              </a:rPr>
              <a:t> Indeks Keinsinyuran PII</a:t>
            </a:r>
            <a:endParaRPr lang="en-US" altLang="en-US" sz="4000" b="1" spc="35" dirty="0">
              <a:solidFill>
                <a:schemeClr val="accent5">
                  <a:lumMod val="75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en-US" sz="4000" b="1" spc="35" dirty="0">
              <a:solidFill>
                <a:schemeClr val="accent5">
                  <a:lumMod val="75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spc="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</a:t>
            </a:r>
            <a:r>
              <a:rPr sz="4000" spc="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deks</a:t>
            </a:r>
            <a:r>
              <a:rPr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Keinsinyuran</a:t>
            </a:r>
            <a:r>
              <a:rPr sz="40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PII</a:t>
            </a:r>
            <a:r>
              <a:rPr sz="40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adalah</a:t>
            </a:r>
            <a:r>
              <a:rPr sz="40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ukuran </a:t>
            </a:r>
            <a:r>
              <a:rPr sz="4000" spc="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tingkat</a:t>
            </a:r>
            <a:r>
              <a:rPr sz="4000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kepatuhan</a:t>
            </a:r>
            <a:r>
              <a:rPr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pemerintah</a:t>
            </a:r>
            <a:r>
              <a:rPr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daerah</a:t>
            </a:r>
            <a:r>
              <a:rPr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dalam</a:t>
            </a:r>
            <a:r>
              <a:rPr sz="4000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pembinaan </a:t>
            </a:r>
            <a:r>
              <a:rPr sz="4000" spc="2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dan</a:t>
            </a:r>
            <a:r>
              <a:rPr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penerapan</a:t>
            </a:r>
            <a:r>
              <a:rPr sz="40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praktik</a:t>
            </a:r>
            <a:r>
              <a:rPr sz="40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keinsinyuran</a:t>
            </a:r>
            <a:r>
              <a:rPr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dalam</a:t>
            </a:r>
            <a:r>
              <a:rPr sz="40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pembangunan </a:t>
            </a:r>
            <a:r>
              <a:rPr sz="4000" spc="1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daerah</a:t>
            </a:r>
            <a:r>
              <a:rPr lang="en-US" altLang="en-US" sz="4000" spc="1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,</a:t>
            </a:r>
            <a:r>
              <a:rPr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sesuai </a:t>
            </a:r>
            <a:r>
              <a:rPr sz="4000" spc="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dengan</a:t>
            </a:r>
            <a:r>
              <a:rPr lang="en-US" altLang="en-US" sz="4000" spc="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Undang-Undang</a:t>
            </a:r>
            <a:r>
              <a:rPr sz="40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Republik </a:t>
            </a:r>
            <a:r>
              <a:rPr sz="40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Indonesia</a:t>
            </a:r>
            <a:r>
              <a:rPr sz="40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Nomor</a:t>
            </a:r>
            <a:r>
              <a:rPr sz="40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11</a:t>
            </a:r>
            <a:r>
              <a:rPr sz="40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Tahun</a:t>
            </a:r>
            <a:r>
              <a:rPr sz="40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2014</a:t>
            </a:r>
            <a:r>
              <a:rPr sz="40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tentang</a:t>
            </a:r>
            <a:r>
              <a:rPr sz="40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Keinsinyuran</a:t>
            </a:r>
            <a:r>
              <a:rPr lang="en-US" altLang="en-US" sz="4000" spc="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4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0495" y="-419100"/>
            <a:ext cx="16673195" cy="105365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95600" y="2843530"/>
            <a:ext cx="13627735" cy="9271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160" dirty="0">
                <a:solidFill>
                  <a:srgbClr val="FFFFFF"/>
                </a:solidFill>
                <a:latin typeface="Arial MT"/>
                <a:cs typeface="Arial MT"/>
              </a:rPr>
              <a:t>Mengetahui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 MT"/>
                <a:cs typeface="Arial MT"/>
              </a:rPr>
              <a:t>sejauh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70" dirty="0">
                <a:solidFill>
                  <a:srgbClr val="FFFFFF"/>
                </a:solidFill>
                <a:latin typeface="Arial MT"/>
                <a:cs typeface="Arial MT"/>
              </a:rPr>
              <a:t>mana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75" dirty="0">
                <a:solidFill>
                  <a:srgbClr val="FFFFFF"/>
                </a:solidFill>
                <a:latin typeface="Arial MT"/>
                <a:cs typeface="Arial MT"/>
              </a:rPr>
              <a:t>penerapan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Arial MT"/>
                <a:cs typeface="Arial MT"/>
              </a:rPr>
              <a:t>praktik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Arial MT"/>
                <a:cs typeface="Arial MT"/>
              </a:rPr>
              <a:t>keinsinyuran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Arial MT"/>
                <a:cs typeface="Arial MT"/>
              </a:rPr>
              <a:t>pembangunan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21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220" dirty="0">
                <a:solidFill>
                  <a:srgbClr val="FFFFFF"/>
                </a:solidFill>
                <a:latin typeface="Arial MT"/>
                <a:cs typeface="Arial MT"/>
              </a:rPr>
              <a:t>berbagai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Arial MT"/>
                <a:cs typeface="Arial MT"/>
              </a:rPr>
              <a:t>daerah.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0855" y="625475"/>
            <a:ext cx="12294870" cy="77914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163955" marR="5080" indent="-1151255">
              <a:lnSpc>
                <a:spcPts val="4950"/>
              </a:lnSpc>
              <a:spcBef>
                <a:spcPts val="1140"/>
              </a:spcBef>
            </a:pPr>
            <a:r>
              <a:rPr lang="en-US" sz="5000" spc="-10" dirty="0">
                <a:solidFill>
                  <a:srgbClr val="040E0C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1</a:t>
            </a:r>
            <a:r>
              <a:rPr sz="5000" spc="-10" dirty="0">
                <a:solidFill>
                  <a:srgbClr val="040E0C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.</a:t>
            </a:r>
            <a:r>
              <a:rPr sz="5000" spc="-360" dirty="0">
                <a:solidFill>
                  <a:srgbClr val="040E0C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 </a:t>
            </a:r>
            <a:r>
              <a:rPr lang="en-US" sz="5000" spc="-360" dirty="0">
                <a:solidFill>
                  <a:srgbClr val="040E0C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    </a:t>
            </a:r>
            <a:r>
              <a:rPr lang="en-US" sz="5000" spc="-20" dirty="0">
                <a:solidFill>
                  <a:srgbClr val="040E0C"/>
                </a:solidFill>
              </a:rPr>
              <a:t>PENJELASAN UMUM</a:t>
            </a:r>
            <a:endParaRPr sz="50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9095" y="1812290"/>
            <a:ext cx="7533640" cy="96710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6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Tujuan</a:t>
            </a:r>
            <a:r>
              <a:rPr sz="3500" b="1" spc="8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 </a:t>
            </a:r>
            <a:r>
              <a:rPr sz="3500" b="1" spc="10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Indeks</a:t>
            </a:r>
            <a:r>
              <a:rPr sz="3500" b="1" spc="90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 </a:t>
            </a:r>
            <a:r>
              <a:rPr sz="3500" b="1" spc="12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Keinsinyuran</a:t>
            </a:r>
            <a:r>
              <a:rPr sz="3500" b="1" spc="8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 </a:t>
            </a:r>
            <a:r>
              <a:rPr sz="35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PII</a:t>
            </a:r>
            <a:endParaRPr sz="3500" b="1" spc="-25" dirty="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1525" y="2813685"/>
            <a:ext cx="277495" cy="84201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2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5600" y="4076700"/>
            <a:ext cx="13715365" cy="126238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just">
              <a:lnSpc>
                <a:spcPct val="115000"/>
              </a:lnSpc>
              <a:spcBef>
                <a:spcPts val="100"/>
              </a:spcBef>
            </a:pPr>
            <a:r>
              <a:rPr sz="2400" b="1" spc="165" dirty="0">
                <a:solidFill>
                  <a:srgbClr val="FFFF00"/>
                </a:solidFill>
                <a:latin typeface="Arial MT"/>
                <a:cs typeface="Arial MT"/>
              </a:rPr>
              <a:t>Membantu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55" dirty="0">
                <a:solidFill>
                  <a:srgbClr val="FFFF00"/>
                </a:solidFill>
                <a:latin typeface="Arial MT"/>
                <a:cs typeface="Arial MT"/>
              </a:rPr>
              <a:t>pemerintah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85" dirty="0">
                <a:solidFill>
                  <a:srgbClr val="FFFF00"/>
                </a:solidFill>
                <a:latin typeface="Arial MT"/>
                <a:cs typeface="Arial MT"/>
              </a:rPr>
              <a:t>daerah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55" dirty="0">
                <a:solidFill>
                  <a:srgbClr val="FFFF00"/>
                </a:solidFill>
                <a:latin typeface="Arial MT"/>
                <a:cs typeface="Arial MT"/>
              </a:rPr>
              <a:t>meningkatkan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25" dirty="0">
                <a:solidFill>
                  <a:srgbClr val="FFFF00"/>
                </a:solidFill>
                <a:latin typeface="Arial MT"/>
                <a:cs typeface="Arial MT"/>
              </a:rPr>
              <a:t>kualitas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55" dirty="0">
                <a:solidFill>
                  <a:srgbClr val="FFFF00"/>
                </a:solidFill>
                <a:latin typeface="Arial MT"/>
                <a:cs typeface="Arial MT"/>
              </a:rPr>
              <a:t>pembangunan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85" dirty="0">
                <a:solidFill>
                  <a:srgbClr val="FFFF00"/>
                </a:solidFill>
                <a:latin typeface="Arial MT"/>
                <a:cs typeface="Arial MT"/>
              </a:rPr>
              <a:t>daerah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05" dirty="0">
                <a:solidFill>
                  <a:srgbClr val="FFFF00"/>
                </a:solidFill>
                <a:latin typeface="Arial MT"/>
                <a:cs typeface="Arial MT"/>
              </a:rPr>
              <a:t>berbasis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ilmu </a:t>
            </a:r>
            <a:r>
              <a:rPr sz="2400" b="1" spc="140" dirty="0">
                <a:solidFill>
                  <a:srgbClr val="FFFF00"/>
                </a:solidFill>
                <a:latin typeface="Arial MT"/>
                <a:cs typeface="Arial MT"/>
              </a:rPr>
              <a:t>pengetahuan,</a:t>
            </a:r>
            <a:r>
              <a:rPr sz="2400" b="1" spc="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45" dirty="0">
                <a:solidFill>
                  <a:srgbClr val="FFFF00"/>
                </a:solidFill>
                <a:latin typeface="Arial MT"/>
                <a:cs typeface="Arial MT"/>
              </a:rPr>
              <a:t>teknologi,</a:t>
            </a:r>
            <a:r>
              <a:rPr sz="2400" b="1" spc="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95" dirty="0">
                <a:solidFill>
                  <a:srgbClr val="FFFF00"/>
                </a:solidFill>
                <a:latin typeface="Arial MT"/>
                <a:cs typeface="Arial MT"/>
              </a:rPr>
              <a:t>dan</a:t>
            </a:r>
            <a:r>
              <a:rPr sz="2400" b="1" spc="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inovasi.</a:t>
            </a:r>
            <a:endParaRPr sz="2400" b="1" spc="75" dirty="0">
              <a:solidFill>
                <a:srgbClr val="FFFF00"/>
              </a:solidFill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0565" y="4199255"/>
            <a:ext cx="412115" cy="78549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4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8930" y="5541010"/>
            <a:ext cx="13756005" cy="101473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just">
              <a:lnSpc>
                <a:spcPct val="115000"/>
              </a:lnSpc>
              <a:spcBef>
                <a:spcPts val="100"/>
              </a:spcBef>
            </a:pPr>
            <a:r>
              <a:rPr sz="2400" spc="175" dirty="0">
                <a:solidFill>
                  <a:srgbClr val="FFFFFF"/>
                </a:solidFill>
                <a:latin typeface="Arial MT"/>
                <a:cs typeface="Arial MT"/>
              </a:rPr>
              <a:t>Meningkatkan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Arial MT"/>
                <a:cs typeface="Arial MT"/>
              </a:rPr>
              <a:t>kesadaran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Arial MT"/>
                <a:cs typeface="Arial MT"/>
              </a:rPr>
              <a:t>pemerintah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Arial MT"/>
                <a:cs typeface="Arial MT"/>
              </a:rPr>
              <a:t>daerah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Arial MT"/>
                <a:cs typeface="Arial MT"/>
              </a:rPr>
              <a:t>mengenai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Arial MT"/>
                <a:cs typeface="Arial MT"/>
              </a:rPr>
              <a:t>kewajiban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75" dirty="0">
                <a:solidFill>
                  <a:srgbClr val="FFFFFF"/>
                </a:solidFill>
                <a:latin typeface="Arial MT"/>
                <a:cs typeface="Arial MT"/>
              </a:rPr>
              <a:t>penerapan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Arial MT"/>
                <a:cs typeface="Arial MT"/>
              </a:rPr>
              <a:t>Undang-</a:t>
            </a:r>
            <a:r>
              <a:rPr sz="2400" spc="150" dirty="0">
                <a:solidFill>
                  <a:srgbClr val="FFFFFF"/>
                </a:solidFill>
                <a:latin typeface="Arial MT"/>
                <a:cs typeface="Arial MT"/>
              </a:rPr>
              <a:t>Undang </a:t>
            </a:r>
            <a:r>
              <a:rPr sz="2400" spc="110" dirty="0">
                <a:solidFill>
                  <a:srgbClr val="FFFFFF"/>
                </a:solidFill>
                <a:latin typeface="Arial MT"/>
                <a:cs typeface="Arial MT"/>
              </a:rPr>
              <a:t>Republik Indonesia </a:t>
            </a:r>
            <a:r>
              <a:rPr sz="2400" spc="155" dirty="0">
                <a:solidFill>
                  <a:srgbClr val="FFFFFF"/>
                </a:solidFill>
                <a:latin typeface="Arial MT"/>
                <a:cs typeface="Arial MT"/>
              </a:rPr>
              <a:t>Nomor</a:t>
            </a:r>
            <a:r>
              <a:rPr sz="240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390" dirty="0">
                <a:solidFill>
                  <a:srgbClr val="FFFFFF"/>
                </a:solidFill>
                <a:latin typeface="Arial MT"/>
                <a:cs typeface="Arial MT"/>
              </a:rPr>
              <a:t>11</a:t>
            </a:r>
            <a:r>
              <a:rPr sz="240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Tahun</a:t>
            </a:r>
            <a:r>
              <a:rPr sz="240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2014</a:t>
            </a:r>
            <a:r>
              <a:rPr sz="240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Arial MT"/>
                <a:cs typeface="Arial MT"/>
              </a:rPr>
              <a:t>tentang</a:t>
            </a:r>
            <a:r>
              <a:rPr sz="240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Keinsinyuran.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5202" y="5600710"/>
            <a:ext cx="259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14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9400" y="6819900"/>
            <a:ext cx="13730605" cy="163449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just">
              <a:lnSpc>
                <a:spcPct val="115000"/>
              </a:lnSpc>
              <a:spcBef>
                <a:spcPts val="100"/>
              </a:spcBef>
            </a:pPr>
            <a:r>
              <a:rPr sz="2400" b="1" spc="165" dirty="0">
                <a:solidFill>
                  <a:srgbClr val="FFFF00"/>
                </a:solidFill>
                <a:latin typeface="Arial MT"/>
                <a:cs typeface="Arial MT"/>
              </a:rPr>
              <a:t>Memberikan</a:t>
            </a:r>
            <a:r>
              <a:rPr sz="2400" b="1" spc="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60" dirty="0">
                <a:solidFill>
                  <a:srgbClr val="FFFF00"/>
                </a:solidFill>
                <a:latin typeface="Arial MT"/>
                <a:cs typeface="Arial MT"/>
              </a:rPr>
              <a:t>pengakuan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95" dirty="0">
                <a:solidFill>
                  <a:srgbClr val="FFFF00"/>
                </a:solidFill>
                <a:latin typeface="Arial MT"/>
                <a:cs typeface="Arial MT"/>
              </a:rPr>
              <a:t>dan</a:t>
            </a:r>
            <a:r>
              <a:rPr sz="2400" b="1" spc="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55" dirty="0">
                <a:solidFill>
                  <a:srgbClr val="FFFF00"/>
                </a:solidFill>
                <a:latin typeface="Arial MT"/>
                <a:cs typeface="Arial MT"/>
              </a:rPr>
              <a:t>meningkatkan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30" dirty="0">
                <a:solidFill>
                  <a:srgbClr val="FFFF00"/>
                </a:solidFill>
                <a:latin typeface="Arial MT"/>
                <a:cs typeface="Arial MT"/>
              </a:rPr>
              <a:t>reputasi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20" dirty="0">
                <a:solidFill>
                  <a:srgbClr val="FFFF00"/>
                </a:solidFill>
                <a:latin typeface="Arial MT"/>
                <a:cs typeface="Arial MT"/>
              </a:rPr>
              <a:t>nasional</a:t>
            </a:r>
            <a:r>
              <a:rPr sz="2400" b="1" spc="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235" dirty="0">
                <a:solidFill>
                  <a:srgbClr val="FFFF00"/>
                </a:solidFill>
                <a:latin typeface="Arial MT"/>
                <a:cs typeface="Arial MT"/>
              </a:rPr>
              <a:t>bagi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55" dirty="0">
                <a:solidFill>
                  <a:srgbClr val="FFFF00"/>
                </a:solidFill>
                <a:latin typeface="Arial MT"/>
                <a:cs typeface="Arial MT"/>
              </a:rPr>
              <a:t>penerima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40" dirty="0">
                <a:solidFill>
                  <a:srgbClr val="FFFF00"/>
                </a:solidFill>
                <a:latin typeface="Arial MT"/>
                <a:cs typeface="Arial MT"/>
              </a:rPr>
              <a:t>Penghargaan </a:t>
            </a:r>
            <a:r>
              <a:rPr sz="2400" b="1" spc="85" dirty="0">
                <a:solidFill>
                  <a:srgbClr val="FFFF00"/>
                </a:solidFill>
                <a:latin typeface="Arial MT"/>
                <a:cs typeface="Arial MT"/>
              </a:rPr>
              <a:t>Keinsinyuran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MT"/>
                <a:cs typeface="Arial MT"/>
              </a:rPr>
              <a:t>PII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20" dirty="0">
                <a:solidFill>
                  <a:srgbClr val="FFFF00"/>
                </a:solidFill>
                <a:latin typeface="Arial MT"/>
                <a:cs typeface="Arial MT"/>
              </a:rPr>
              <a:t>sebagai</a:t>
            </a:r>
            <a:r>
              <a:rPr lang="en-US" altLang="en-US" sz="2400" b="1" spc="1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20" dirty="0">
                <a:solidFill>
                  <a:srgbClr val="FFFF00"/>
                </a:solidFill>
                <a:latin typeface="Arial MT"/>
                <a:cs typeface="Arial MT"/>
              </a:rPr>
              <a:t>instansi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70" dirty="0">
                <a:solidFill>
                  <a:srgbClr val="FFFF00"/>
                </a:solidFill>
                <a:latin typeface="Arial MT"/>
                <a:cs typeface="Arial MT"/>
              </a:rPr>
              <a:t>yang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70" dirty="0">
                <a:solidFill>
                  <a:srgbClr val="FFFF00"/>
                </a:solidFill>
                <a:latin typeface="Arial MT"/>
                <a:cs typeface="Arial MT"/>
              </a:rPr>
              <a:t>telah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50" dirty="0">
                <a:solidFill>
                  <a:srgbClr val="FFFF00"/>
                </a:solidFill>
                <a:latin typeface="Arial MT"/>
                <a:cs typeface="Arial MT"/>
              </a:rPr>
              <a:t>menjalankan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25" dirty="0">
                <a:solidFill>
                  <a:srgbClr val="FFFF00"/>
                </a:solidFill>
                <a:latin typeface="Arial MT"/>
                <a:cs typeface="Arial MT"/>
              </a:rPr>
              <a:t>tugasnya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MT"/>
                <a:cs typeface="Arial MT"/>
              </a:rPr>
              <a:t>sesuai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75" dirty="0">
                <a:solidFill>
                  <a:srgbClr val="FFFF00"/>
                </a:solidFill>
                <a:latin typeface="Arial MT"/>
                <a:cs typeface="Arial MT"/>
              </a:rPr>
              <a:t>dengan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65" dirty="0">
                <a:solidFill>
                  <a:srgbClr val="FFFF00"/>
                </a:solidFill>
                <a:latin typeface="Arial MT"/>
                <a:cs typeface="Arial MT"/>
              </a:rPr>
              <a:t>amanah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75" dirty="0">
                <a:solidFill>
                  <a:srgbClr val="FFFF00"/>
                </a:solidFill>
                <a:latin typeface="Arial MT"/>
                <a:cs typeface="Arial MT"/>
              </a:rPr>
              <a:t>Undang- </a:t>
            </a:r>
            <a:r>
              <a:rPr sz="2400" b="1" spc="160" dirty="0">
                <a:solidFill>
                  <a:srgbClr val="FFFF00"/>
                </a:solidFill>
                <a:latin typeface="Arial MT"/>
                <a:cs typeface="Arial MT"/>
              </a:rPr>
              <a:t>Undang</a:t>
            </a:r>
            <a:r>
              <a:rPr sz="2400" b="1" spc="9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10" dirty="0">
                <a:solidFill>
                  <a:srgbClr val="FFFF00"/>
                </a:solidFill>
                <a:latin typeface="Arial MT"/>
                <a:cs typeface="Arial MT"/>
              </a:rPr>
              <a:t>Republik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10" dirty="0">
                <a:solidFill>
                  <a:srgbClr val="FFFF00"/>
                </a:solidFill>
                <a:latin typeface="Arial MT"/>
                <a:cs typeface="Arial MT"/>
              </a:rPr>
              <a:t>Indonesia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55" dirty="0">
                <a:solidFill>
                  <a:srgbClr val="FFFF00"/>
                </a:solidFill>
                <a:latin typeface="Arial MT"/>
                <a:cs typeface="Arial MT"/>
              </a:rPr>
              <a:t>Nomor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-390" dirty="0">
                <a:solidFill>
                  <a:srgbClr val="FFFF00"/>
                </a:solidFill>
                <a:latin typeface="Arial MT"/>
                <a:cs typeface="Arial MT"/>
              </a:rPr>
              <a:t>11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MT"/>
                <a:cs typeface="Arial MT"/>
              </a:rPr>
              <a:t>Tahun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MT"/>
                <a:cs typeface="Arial MT"/>
              </a:rPr>
              <a:t>2014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lang="en-US" altLang="en-US" sz="2400" b="1" spc="9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2400" b="1" spc="120" dirty="0">
                <a:solidFill>
                  <a:srgbClr val="FFFF00"/>
                </a:solidFill>
                <a:latin typeface="Arial MT"/>
                <a:cs typeface="Arial MT"/>
              </a:rPr>
              <a:t>entang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85" dirty="0">
                <a:solidFill>
                  <a:srgbClr val="FFFF00"/>
                </a:solidFill>
                <a:latin typeface="Arial MT"/>
                <a:cs typeface="Arial MT"/>
              </a:rPr>
              <a:t>Keinsinyuran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45" dirty="0">
                <a:solidFill>
                  <a:srgbClr val="FFFF00"/>
                </a:solidFill>
                <a:latin typeface="Arial MT"/>
                <a:cs typeface="Arial MT"/>
              </a:rPr>
              <a:t>beserta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lang="en-US" altLang="en-US" sz="2400" b="1" spc="95" dirty="0">
                <a:solidFill>
                  <a:srgbClr val="FFFF00"/>
                </a:solidFill>
                <a:latin typeface="Arial MT"/>
                <a:cs typeface="Arial MT"/>
              </a:rPr>
              <a:t>per</a:t>
            </a:r>
            <a:r>
              <a:rPr sz="2400" b="1" spc="185" dirty="0">
                <a:solidFill>
                  <a:srgbClr val="FFFF00"/>
                </a:solidFill>
                <a:latin typeface="Arial MT"/>
                <a:cs typeface="Arial MT"/>
              </a:rPr>
              <a:t>aturan</a:t>
            </a:r>
            <a:r>
              <a:rPr lang="en-US" altLang="en-US" sz="2400" b="1" spc="185" dirty="0">
                <a:solidFill>
                  <a:srgbClr val="FFFF00"/>
                </a:solidFill>
                <a:latin typeface="Arial MT"/>
                <a:cs typeface="Arial MT"/>
              </a:rPr>
              <a:t> perundangan </a:t>
            </a:r>
            <a:r>
              <a:rPr sz="2400" b="1" spc="150" dirty="0">
                <a:solidFill>
                  <a:srgbClr val="FFFF00"/>
                </a:solidFill>
                <a:latin typeface="Arial MT"/>
                <a:cs typeface="Arial MT"/>
              </a:rPr>
              <a:t>yang berlaku</a:t>
            </a:r>
            <a:r>
              <a:rPr lang="en-US" altLang="en-US" sz="2400" b="1" spc="150" dirty="0">
                <a:solidFill>
                  <a:srgbClr val="FFFF00"/>
                </a:solidFill>
                <a:latin typeface="Arial MT"/>
                <a:cs typeface="Arial MT"/>
              </a:rPr>
              <a:t>.</a:t>
            </a:r>
            <a:endParaRPr lang="en-US" altLang="en-US" sz="2400" b="1" spc="150" dirty="0">
              <a:solidFill>
                <a:srgbClr val="FFFF00"/>
              </a:solidFill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8345" y="7358380"/>
            <a:ext cx="485140" cy="72263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65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68930" y="8724900"/>
            <a:ext cx="13729335" cy="118872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just">
              <a:lnSpc>
                <a:spcPct val="115000"/>
              </a:lnSpc>
              <a:spcBef>
                <a:spcPts val="100"/>
              </a:spcBef>
            </a:pPr>
            <a:r>
              <a:rPr sz="2400" spc="170" dirty="0">
                <a:solidFill>
                  <a:srgbClr val="FFFFFF"/>
                </a:solidFill>
                <a:latin typeface="Arial MT"/>
                <a:cs typeface="Arial MT"/>
              </a:rPr>
              <a:t>Mendorong</a:t>
            </a:r>
            <a:r>
              <a:rPr sz="240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Arial MT"/>
                <a:cs typeface="Arial MT"/>
              </a:rPr>
              <a:t>kolaborasi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PII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Arial MT"/>
                <a:cs typeface="Arial MT"/>
              </a:rPr>
              <a:t>pemerintah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Arial MT"/>
                <a:cs typeface="Arial MT"/>
              </a:rPr>
              <a:t>daerah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Arial MT"/>
                <a:cs typeface="Arial MT"/>
              </a:rPr>
              <a:t>me</a:t>
            </a:r>
            <a:r>
              <a:rPr lang="en-US" altLang="en-US" sz="2400" spc="114" dirty="0">
                <a:solidFill>
                  <a:srgbClr val="FFFFFF"/>
                </a:solidFill>
                <a:latin typeface="Arial MT"/>
                <a:cs typeface="Arial MT"/>
              </a:rPr>
              <a:t>mpercepat </a:t>
            </a:r>
            <a:r>
              <a:rPr sz="2400" spc="155" dirty="0">
                <a:solidFill>
                  <a:srgbClr val="FFFFFF"/>
                </a:solidFill>
                <a:latin typeface="Arial MT"/>
                <a:cs typeface="Arial MT"/>
              </a:rPr>
              <a:t>pembangunan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75" dirty="0">
                <a:solidFill>
                  <a:srgbClr val="FFFFFF"/>
                </a:solidFill>
                <a:latin typeface="Arial MT"/>
                <a:cs typeface="Arial MT"/>
              </a:rPr>
              <a:t>daerah dengan</a:t>
            </a:r>
            <a:r>
              <a:rPr sz="24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80" dirty="0">
                <a:solidFill>
                  <a:srgbClr val="FFFFFF"/>
                </a:solidFill>
                <a:latin typeface="Arial MT"/>
                <a:cs typeface="Arial MT"/>
              </a:rPr>
              <a:t>pendekatan</a:t>
            </a:r>
            <a:r>
              <a:rPr sz="24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Arial MT"/>
                <a:cs typeface="Arial MT"/>
              </a:rPr>
              <a:t>teknokrati</a:t>
            </a:r>
            <a:r>
              <a:rPr lang="en-US" altLang="en-US" sz="2400" spc="165" dirty="0">
                <a:solidFill>
                  <a:srgbClr val="FFFFFF"/>
                </a:solidFill>
                <a:latin typeface="Arial MT"/>
                <a:cs typeface="Arial MT"/>
              </a:rPr>
              <a:t>s </a:t>
            </a:r>
            <a:r>
              <a:rPr sz="2400" spc="105" dirty="0">
                <a:solidFill>
                  <a:srgbClr val="FFFFFF"/>
                </a:solidFill>
                <a:latin typeface="Arial MT"/>
                <a:cs typeface="Arial MT"/>
              </a:rPr>
              <a:t>berbasis</a:t>
            </a:r>
            <a:r>
              <a:rPr sz="24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altLang="en-US" sz="2400" spc="80" dirty="0">
                <a:solidFill>
                  <a:srgbClr val="FFFFFF"/>
                </a:solidFill>
                <a:latin typeface="Arial MT"/>
                <a:cs typeface="Arial MT"/>
              </a:rPr>
              <a:t>keah</a:t>
            </a:r>
            <a:r>
              <a:rPr sz="2400" spc="155" dirty="0">
                <a:solidFill>
                  <a:srgbClr val="FFFFFF"/>
                </a:solidFill>
                <a:latin typeface="Arial MT"/>
                <a:cs typeface="Arial MT"/>
              </a:rPr>
              <a:t>lian</a:t>
            </a:r>
            <a:r>
              <a:rPr sz="24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4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40" dirty="0">
                <a:solidFill>
                  <a:srgbClr val="FFFFFF"/>
                </a:solidFill>
                <a:latin typeface="Arial MT"/>
                <a:cs typeface="Arial MT"/>
              </a:rPr>
              <a:t>teknologi.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61515" y="8996680"/>
            <a:ext cx="446405" cy="7747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8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536" y="0"/>
            <a:ext cx="18280369" cy="1028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599341" y="9044813"/>
            <a:ext cx="3841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50" dirty="0">
                <a:solidFill>
                  <a:srgbClr val="040E0C"/>
                </a:solidFill>
                <a:latin typeface="Arial MT"/>
                <a:cs typeface="Arial MT"/>
              </a:rPr>
              <a:t>02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0136" y="552132"/>
            <a:ext cx="15613380" cy="1072515"/>
          </a:xfrm>
          <a:prstGeom prst="rect">
            <a:avLst/>
          </a:prstGeom>
          <a:noFill/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20" dirty="0">
                <a:solidFill>
                  <a:srgbClr val="040E0C"/>
                </a:solidFill>
                <a:sym typeface="+mn-ea"/>
              </a:rPr>
              <a:t>2.   MEKANISME</a:t>
            </a:r>
            <a:endParaRPr lang="en-US" sz="7800" spc="-1200" dirty="0">
              <a:solidFill>
                <a:srgbClr val="040E0C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7800" y="952500"/>
            <a:ext cx="13720445" cy="8535670"/>
          </a:xfrm>
          <a:prstGeom prst="rect">
            <a:avLst/>
          </a:prstGeom>
        </p:spPr>
        <p:txBody>
          <a:bodyPr vert="horz" wrap="square" lIns="0" tIns="88900" rIns="0" bIns="0" rtlCol="0">
            <a:noAutofit/>
          </a:bodyPr>
          <a:lstStyle/>
          <a:p>
            <a:pPr marL="27940" indent="0">
              <a:lnSpc>
                <a:spcPct val="100000"/>
              </a:lnSpc>
              <a:spcBef>
                <a:spcPts val="700"/>
              </a:spcBef>
              <a:buNone/>
              <a:tabLst>
                <a:tab pos="685800" algn="l"/>
              </a:tabLst>
            </a:pPr>
            <a:endParaRPr sz="3000">
              <a:latin typeface="Trebuchet MS" panose="020B0603020202020204"/>
              <a:cs typeface="Trebuchet MS" panose="020B0603020202020204"/>
            </a:endParaRPr>
          </a:p>
          <a:p>
            <a:pPr marL="804545" indent="-775970">
              <a:lnSpc>
                <a:spcPct val="100000"/>
              </a:lnSpc>
              <a:spcBef>
                <a:spcPts val="700"/>
              </a:spcBef>
              <a:buFont typeface="Wingdings" panose="05000000000000000000" charset="0"/>
              <a:buChar char="o"/>
              <a:tabLst>
                <a:tab pos="68580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Indeks Keinsinyuran ditentukan berdasarkan nama-nama OPD sebagai  Indikator, 4 Aspek Penilaian, 9 Parameter, dan 5 Kriteria. Jumlah OPD untuk Pemerintah Provinsi ada 16 dan untuk Pemerintah Kabupaten dan Pemerintah Kota masing-masing ada 15.</a:t>
            </a:r>
            <a:endParaRPr lang="en-US" altLang="en-US" sz="3600">
              <a:latin typeface="Trebuchet MS" panose="020B0603020202020204"/>
              <a:cs typeface="Trebuchet MS" panose="020B0603020202020204"/>
            </a:endParaRPr>
          </a:p>
          <a:p>
            <a:pPr marL="862965" indent="-798830">
              <a:lnSpc>
                <a:spcPct val="100000"/>
              </a:lnSpc>
              <a:spcBef>
                <a:spcPts val="700"/>
              </a:spcBef>
              <a:buFont typeface="Wingdings" panose="05000000000000000000" charset="0"/>
              <a:buChar char="o"/>
              <a:tabLst>
                <a:tab pos="68580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Pengukuran Indeks Keinsinyuran PII dilaksanakan bagi pemerintah daerah yang telah </a:t>
            </a:r>
            <a:r>
              <a:rPr lang="en-US" altLang="en-US" sz="3600" b="1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mendaftar melalui “PiNDaI” - </a:t>
            </a:r>
            <a:r>
              <a:rPr lang="en-US" altLang="en-US" sz="3600" b="1">
                <a:solidFill>
                  <a:schemeClr val="accent5">
                    <a:lumMod val="75000"/>
                  </a:schemeClr>
                </a:solidFill>
                <a:latin typeface="Trebuchet MS" panose="020B0603020202020204"/>
                <a:cs typeface="Trebuchet MS" panose="020B0603020202020204"/>
              </a:rPr>
              <a:t>Portal Indeks Keinsinyuran Daerah Indonesia</a:t>
            </a:r>
            <a:r>
              <a:rPr lang="en-US" altLang="en-US" sz="3600" b="1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600" b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Pemerintah Daerah</a:t>
            </a:r>
            <a:r>
              <a:rPr lang="en-US" altLang="en-US" sz="3600" b="1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 mengisi data dan mengunggah dokumen yang diperlukan di PiNDaI secara mandiri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pada kurun waktu yang ditentukan.</a:t>
            </a:r>
            <a:endParaRPr lang="en-US" altLang="en-US" sz="3600">
              <a:latin typeface="Trebuchet MS" panose="020B0603020202020204"/>
              <a:cs typeface="Trebuchet MS" panose="020B0603020202020204"/>
            </a:endParaRPr>
          </a:p>
          <a:p>
            <a:pPr marL="901700" indent="-873125">
              <a:lnSpc>
                <a:spcPct val="100000"/>
              </a:lnSpc>
              <a:spcBef>
                <a:spcPts val="700"/>
              </a:spcBef>
              <a:buFont typeface="Wingdings" panose="05000000000000000000" charset="0"/>
              <a:buChar char="o"/>
              <a:tabLst>
                <a:tab pos="685800" algn="l"/>
              </a:tabLst>
            </a:pPr>
            <a:r>
              <a:rPr lang="en-US" altLang="en-US" sz="3600" b="1">
                <a:solidFill>
                  <a:srgbClr val="002060"/>
                </a:solidFill>
                <a:latin typeface="Trebuchet MS" panose="020B0603020202020204"/>
                <a:cs typeface="Trebuchet MS" panose="020B0603020202020204"/>
              </a:rPr>
              <a:t>Internal Verifikator Pemerintah Daerah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 melakukan verifikasi terhadap data dan dokumen yang diunggah melalui </a:t>
            </a:r>
            <a:r>
              <a:rPr lang="en-US" altLang="en-US" sz="3600" b="1">
                <a:latin typeface="Trebuchet MS" panose="020B0603020202020204"/>
                <a:cs typeface="Trebuchet MS" panose="020B0603020202020204"/>
              </a:rPr>
              <a:t>PiNDaI.</a:t>
            </a:r>
            <a:endParaRPr lang="en-US" altLang="en-US" sz="3600" b="1">
              <a:latin typeface="Trebuchet MS" panose="020B0603020202020204"/>
              <a:cs typeface="Trebuchet MS" panose="020B0603020202020204"/>
            </a:endParaRPr>
          </a:p>
          <a:p>
            <a:pPr marL="843280" indent="-814070">
              <a:lnSpc>
                <a:spcPct val="100000"/>
              </a:lnSpc>
              <a:spcBef>
                <a:spcPts val="700"/>
              </a:spcBef>
              <a:buFont typeface="Wingdings" panose="05000000000000000000" charset="0"/>
              <a:buChar char="o"/>
              <a:tabLst>
                <a:tab pos="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Anggota Dewan Asesor PII melakukan asesmen sesuai dengan pemerintah daerah yang ditugaskan.</a:t>
            </a:r>
            <a:endParaRPr lang="en-US" altLang="en-US" sz="3600">
              <a:latin typeface="Trebuchet MS" panose="020B0603020202020204"/>
              <a:cs typeface="Trebuchet MS" panose="020B0603020202020204"/>
            </a:endParaRPr>
          </a:p>
          <a:p>
            <a:pPr marL="27940" indent="0">
              <a:lnSpc>
                <a:spcPct val="100000"/>
              </a:lnSpc>
              <a:spcBef>
                <a:spcPts val="700"/>
              </a:spcBef>
              <a:buFont typeface="Wingdings" panose="05000000000000000000" charset="0"/>
              <a:buNone/>
              <a:tabLst>
                <a:tab pos="68580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  </a:t>
            </a:r>
            <a:endParaRPr lang="en-US" altLang="en-US" sz="3600">
              <a:latin typeface="Trebuchet MS" panose="020B0603020202020204"/>
              <a:cs typeface="Trebuchet MS" panose="020B0603020202020204"/>
            </a:endParaRPr>
          </a:p>
          <a:p>
            <a:pPr marL="485140" indent="-457200">
              <a:lnSpc>
                <a:spcPct val="100000"/>
              </a:lnSpc>
              <a:spcBef>
                <a:spcPts val="700"/>
              </a:spcBef>
              <a:buFont typeface="Wingdings" panose="05000000000000000000" charset="0"/>
              <a:buChar char="o"/>
              <a:tabLst>
                <a:tab pos="685800" algn="l"/>
              </a:tabLst>
            </a:pPr>
            <a:endParaRPr lang="en-US" altLang="en-US" sz="36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76645" y="166255"/>
            <a:ext cx="17907000" cy="9906000"/>
          </a:xfrm>
          <a:prstGeom prst="roundRect">
            <a:avLst>
              <a:gd name="adj" fmla="val 4675"/>
            </a:avLst>
          </a:prstGeom>
          <a:ln>
            <a:solidFill>
              <a:srgbClr val="E96A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76645" y="166255"/>
            <a:ext cx="5208155" cy="1395845"/>
          </a:xfrm>
          <a:prstGeom prst="roundRect">
            <a:avLst>
              <a:gd name="adj" fmla="val 29985"/>
            </a:avLst>
          </a:prstGeom>
          <a:solidFill>
            <a:srgbClr val="E96A2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022" y="537613"/>
            <a:ext cx="485140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spc="-60" dirty="0"/>
              <a:t>3</a:t>
            </a:r>
            <a:r>
              <a:rPr spc="-60" dirty="0"/>
              <a:t>.</a:t>
            </a:r>
            <a:r>
              <a:rPr lang="en-US" spc="-60" dirty="0"/>
              <a:t> </a:t>
            </a:r>
            <a:r>
              <a:rPr lang="en-US" dirty="0"/>
              <a:t>PROSEDUR</a:t>
            </a:r>
            <a:r>
              <a:rPr lang="en-US" sz="2800" b="0" spc="235" dirty="0">
                <a:latin typeface="Arial MT"/>
                <a:cs typeface="Arial MT"/>
              </a:rPr>
              <a:t>   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3" name="object 4"/>
          <p:cNvSpPr txBox="1">
            <a:spLocks noGrp="1"/>
          </p:cNvSpPr>
          <p:nvPr>
            <p:ph type="body" idx="1"/>
          </p:nvPr>
        </p:nvSpPr>
        <p:spPr>
          <a:xfrm>
            <a:off x="1488440" y="2241030"/>
            <a:ext cx="15311120" cy="60966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201930" algn="just">
              <a:lnSpc>
                <a:spcPct val="115000"/>
              </a:lnSpc>
              <a:spcBef>
                <a:spcPts val="100"/>
              </a:spcBef>
            </a:pPr>
            <a:r>
              <a:rPr lang="en-US" sz="3600" spc="60" dirty="0">
                <a:solidFill>
                  <a:schemeClr val="tx1"/>
                </a:solidFill>
              </a:rPr>
              <a:t>Tim Ad Hoc telah menyiapkan draft Pedoman Kerja Persatuan Insinyur Indonesia Indeks Keinsinyuran dan Penghargaan Keinsinyuran PII Untuk Pemerintah Provinsi, Pemerintah Kabupaten dan Pemerintah Kota di Indonesia.</a:t>
            </a:r>
            <a:endParaRPr lang="en-US" sz="3600" spc="135" dirty="0">
              <a:solidFill>
                <a:schemeClr val="tx1"/>
              </a:solidFill>
            </a:endParaRPr>
          </a:p>
          <a:p>
            <a:pPr marL="12700" marR="201930" algn="just">
              <a:lnSpc>
                <a:spcPct val="115000"/>
              </a:lnSpc>
              <a:spcBef>
                <a:spcPts val="100"/>
              </a:spcBef>
            </a:pPr>
            <a:endParaRPr lang="en-US" sz="3600" spc="10" dirty="0">
              <a:solidFill>
                <a:schemeClr val="tx1"/>
              </a:solidFill>
            </a:endParaRPr>
          </a:p>
          <a:p>
            <a:pPr marL="12700" marR="201930" algn="just">
              <a:lnSpc>
                <a:spcPct val="115000"/>
              </a:lnSpc>
              <a:spcBef>
                <a:spcPts val="100"/>
              </a:spcBef>
            </a:pPr>
            <a:r>
              <a:rPr lang="en-US" sz="3600" spc="10" dirty="0">
                <a:solidFill>
                  <a:schemeClr val="tx1"/>
                </a:solidFill>
              </a:rPr>
              <a:t>Terdiri dari 8 Bab dan 20 Pasal, diantaranya:</a:t>
            </a:r>
            <a:endParaRPr lang="en-US" sz="3600" spc="10" dirty="0">
              <a:solidFill>
                <a:schemeClr val="tx1"/>
              </a:solidFill>
            </a:endParaRPr>
          </a:p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spc="10" dirty="0">
                <a:solidFill>
                  <a:schemeClr val="tx1"/>
                </a:solidFill>
              </a:rPr>
              <a:t> </a:t>
            </a:r>
            <a:endParaRPr spc="10" dirty="0">
              <a:solidFill>
                <a:schemeClr val="tx1"/>
              </a:solidFill>
            </a:endParaRPr>
          </a:p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spc="10" dirty="0">
              <a:solidFill>
                <a:schemeClr val="tx1"/>
              </a:solidFill>
            </a:endParaRPr>
          </a:p>
          <a:p>
            <a:pPr marL="12700" marR="201930" algn="just">
              <a:lnSpc>
                <a:spcPct val="115000"/>
              </a:lnSpc>
              <a:spcBef>
                <a:spcPts val="100"/>
              </a:spcBef>
            </a:pPr>
            <a:endParaRPr b="1" spc="175" dirty="0">
              <a:solidFill>
                <a:schemeClr val="tx1"/>
              </a:solidFill>
              <a:highlight>
                <a:srgbClr val="00FFFF"/>
              </a:highlight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14" name="Table 13"/>
          <p:cNvGraphicFramePr/>
          <p:nvPr>
            <p:custDataLst>
              <p:tags r:id="rId1"/>
            </p:custDataLst>
          </p:nvPr>
        </p:nvGraphicFramePr>
        <p:xfrm>
          <a:off x="1447800" y="6515215"/>
          <a:ext cx="15351760" cy="2560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675880"/>
                <a:gridCol w="7675880"/>
              </a:tblGrid>
              <a:tr h="640080"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Ketentuan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Umum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3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Organisasi Pelaksanaan</a:t>
                      </a:r>
                      <a:endParaRPr lang="en-US" alt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3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Tujuan, Ruang Lingkup, dan Acuan</a:t>
                      </a:r>
                      <a:endParaRPr lang="en-US" altLang="en-US" sz="3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3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Pembiayaan</a:t>
                      </a:r>
                      <a:endParaRPr lang="en-US" altLang="en-US" sz="3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Indeks</a:t>
                      </a:r>
                      <a:r>
                        <a:rPr lang="en-US" alt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alt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Keinsinyuran</a:t>
                      </a:r>
                      <a:r>
                        <a:rPr lang="en-US" alt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PII</a:t>
                      </a:r>
                      <a:endParaRPr lang="en-US" alt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3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Sistem Manajemen Mutu</a:t>
                      </a:r>
                      <a:endParaRPr lang="en-US" altLang="en-US" sz="3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Penghargaan</a:t>
                      </a:r>
                      <a:r>
                        <a:rPr lang="en-US" alt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alt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Keinsinyuran</a:t>
                      </a:r>
                      <a:r>
                        <a:rPr lang="en-US" alt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PII</a:t>
                      </a:r>
                      <a:endParaRPr lang="en-US" alt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Penutup</a:t>
                      </a:r>
                      <a:r>
                        <a:rPr lang="en-US" alt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+ Lampiran-Lampiran</a:t>
                      </a:r>
                      <a:endParaRPr lang="en-US" alt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76645" y="166255"/>
            <a:ext cx="17907000" cy="9906000"/>
          </a:xfrm>
          <a:prstGeom prst="roundRect">
            <a:avLst>
              <a:gd name="adj" fmla="val 4675"/>
            </a:avLst>
          </a:prstGeom>
          <a:ln>
            <a:solidFill>
              <a:srgbClr val="E96A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76645" y="166255"/>
            <a:ext cx="5208155" cy="1395845"/>
          </a:xfrm>
          <a:prstGeom prst="roundRect">
            <a:avLst>
              <a:gd name="adj" fmla="val 29985"/>
            </a:avLst>
          </a:prstGeom>
          <a:solidFill>
            <a:srgbClr val="E96A2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022" y="537613"/>
            <a:ext cx="485140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spc="-60" dirty="0"/>
              <a:t>3</a:t>
            </a:r>
            <a:r>
              <a:rPr spc="-60" dirty="0"/>
              <a:t>.</a:t>
            </a:r>
            <a:r>
              <a:rPr lang="en-US" spc="-60" dirty="0"/>
              <a:t> </a:t>
            </a:r>
            <a:r>
              <a:rPr lang="en-US" dirty="0"/>
              <a:t>PROSEDUR</a:t>
            </a:r>
            <a:r>
              <a:rPr lang="en-US" sz="2800" b="0" spc="235" dirty="0">
                <a:latin typeface="Arial MT"/>
                <a:cs typeface="Arial MT"/>
              </a:rPr>
              <a:t>   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3" name="object 4"/>
          <p:cNvSpPr txBox="1">
            <a:spLocks noGrp="1"/>
          </p:cNvSpPr>
          <p:nvPr>
            <p:ph type="body" idx="1"/>
          </p:nvPr>
        </p:nvSpPr>
        <p:spPr>
          <a:xfrm>
            <a:off x="876300" y="2557953"/>
            <a:ext cx="16535400" cy="60966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Penyelenggaraan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dilaksanakan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tahapan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sebagai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berikut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+mn-ea"/>
              </a:rPr>
              <a:t>(Pasal 9 draft PK)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672465" marR="201930" indent="-658495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a. 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memberitahukan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kepada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seluruh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Provinsi, Pemerintah Kabupaten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dan Pemerintah Kota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tembusan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kepada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Kementerian Dalam Negeri, Kementerian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Pendayagunaan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Aparatur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Negara dan Reformasi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Birokrasi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Asosiasi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Provinsi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Seluruh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Indonesia (APPSI),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Asosiasi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Kabupaten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Seluruh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Indonesia (APKASI),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Asosisasi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Kota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Seluruh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Indonesia (APEKSI)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bahwa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proses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dimulai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76645" y="342785"/>
            <a:ext cx="17907000" cy="9906000"/>
          </a:xfrm>
          <a:prstGeom prst="roundRect">
            <a:avLst>
              <a:gd name="adj" fmla="val 4675"/>
            </a:avLst>
          </a:prstGeom>
          <a:ln>
            <a:solidFill>
              <a:srgbClr val="E96A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76645" y="166255"/>
            <a:ext cx="5208155" cy="1395845"/>
          </a:xfrm>
          <a:prstGeom prst="roundRect">
            <a:avLst>
              <a:gd name="adj" fmla="val 29985"/>
            </a:avLst>
          </a:prstGeom>
          <a:solidFill>
            <a:srgbClr val="E96A2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022" y="537613"/>
            <a:ext cx="485140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spc="-60" dirty="0"/>
              <a:t>3</a:t>
            </a:r>
            <a:r>
              <a:rPr spc="-60" dirty="0"/>
              <a:t>.</a:t>
            </a:r>
            <a:r>
              <a:rPr lang="en-US" spc="-60" dirty="0"/>
              <a:t> </a:t>
            </a:r>
            <a:r>
              <a:rPr lang="en-US" dirty="0"/>
              <a:t>PROSEDUR</a:t>
            </a:r>
            <a:r>
              <a:rPr lang="en-US" sz="2800" b="0" spc="235" dirty="0">
                <a:latin typeface="Arial MT"/>
                <a:cs typeface="Arial MT"/>
              </a:rPr>
              <a:t>   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3" name="object 4"/>
          <p:cNvSpPr txBox="1">
            <a:spLocks noGrp="1"/>
          </p:cNvSpPr>
          <p:nvPr>
            <p:ph type="body" idx="1"/>
          </p:nvPr>
        </p:nvSpPr>
        <p:spPr>
          <a:xfrm>
            <a:off x="876300" y="2247900"/>
            <a:ext cx="16535400" cy="60966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Penyelenggaraan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dilaksanakan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tahapan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sebagai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berikut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b.  Masing-masing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Daerah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harus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mengirimkan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konfirmasi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kepesertaannya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mengisi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Formulir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Pendaftaran pada </a:t>
            </a:r>
            <a:r>
              <a:rPr lang="en-US" altLang="en-US" b="1" spc="17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PiNDaI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Portal Indeks Keinsinyuran Daerah Indonesia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mengirimkannya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kepada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pada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waktu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telah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ditentukan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c.   Masing-masing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peserta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kemudian dapat langsung mengisi data sesuai Formulir pada </a:t>
            </a:r>
            <a:r>
              <a:rPr lang="en-US" altLang="en-US" b="1" spc="17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PiNDaI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secara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“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mandiri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”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mengunggah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bukti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dokumen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diperlukan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pada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setiap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parameter di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Organisasi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Perangkat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Daerah (OPD).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Formulir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sudah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diisi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dilengkapi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telah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diverifikasi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oleh Verifikator Internal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Daerah,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dikirimkan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kepada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PII. 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76645" y="166255"/>
            <a:ext cx="17907000" cy="9906000"/>
          </a:xfrm>
          <a:prstGeom prst="roundRect">
            <a:avLst>
              <a:gd name="adj" fmla="val 4675"/>
            </a:avLst>
          </a:prstGeom>
          <a:ln>
            <a:solidFill>
              <a:srgbClr val="E96A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76645" y="166255"/>
            <a:ext cx="5208155" cy="1395845"/>
          </a:xfrm>
          <a:prstGeom prst="roundRect">
            <a:avLst>
              <a:gd name="adj" fmla="val 29985"/>
            </a:avLst>
          </a:prstGeom>
          <a:solidFill>
            <a:srgbClr val="E96A2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022" y="537613"/>
            <a:ext cx="485140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spc="-60" dirty="0"/>
              <a:t>3</a:t>
            </a:r>
            <a:r>
              <a:rPr spc="-60" dirty="0"/>
              <a:t>.</a:t>
            </a:r>
            <a:r>
              <a:rPr lang="en-US" spc="-60" dirty="0"/>
              <a:t> </a:t>
            </a:r>
            <a:r>
              <a:rPr lang="en-US" dirty="0"/>
              <a:t>PROSEDUR</a:t>
            </a:r>
            <a:r>
              <a:rPr lang="en-US" sz="2800" b="0" spc="235" dirty="0">
                <a:latin typeface="Arial MT"/>
                <a:cs typeface="Arial MT"/>
              </a:rPr>
              <a:t>   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3" name="object 4"/>
          <p:cNvSpPr txBox="1">
            <a:spLocks noGrp="1"/>
          </p:cNvSpPr>
          <p:nvPr>
            <p:ph type="body" idx="1"/>
          </p:nvPr>
        </p:nvSpPr>
        <p:spPr>
          <a:xfrm>
            <a:off x="876300" y="2247900"/>
            <a:ext cx="16535400" cy="60966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Penyelenggaraan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dilaksanakan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tahapan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sebagai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berikut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AutoNum type="alphaLcPeriod" startAt="4"/>
            </a:pP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Dewan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melakukan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asesmen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verifikasi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kelengkapan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data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bukti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dokumen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dipersyaratkan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serta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melakukan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asesmen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keakuratan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data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untuk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 PII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disampaikan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oleh masing-masing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Daerah. Jika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ditemukan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ketidaksesuaian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atau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kekurangan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data, Dewan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diperkenankan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untuk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melakukan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verifikasi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lanjutan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jika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diperlukan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dapat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menghubungi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langsung PIC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Daerah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bersangkutan secara daring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e.   Dewan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membuat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Laporan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Hasil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mulai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dari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angka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tertinggi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sesuai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masing-masing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klasifikasi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kategori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208*234"/>
  <p:tag name="TABLE_ENDDRAG_RECT" val="107*495*1208*234"/>
</p:tagLst>
</file>

<file path=ppt/tags/tag2.xml><?xml version="1.0" encoding="utf-8"?>
<p:tagLst xmlns:p="http://schemas.openxmlformats.org/presentationml/2006/main">
  <p:tag name="TABLE_ENDDRAG_ORIGIN_RECT" val="1105*413"/>
  <p:tag name="TABLE_ENDDRAG_RECT" val="118*257*1105*413"/>
</p:tagLst>
</file>

<file path=ppt/tags/tag3.xml><?xml version="1.0" encoding="utf-8"?>
<p:tagLst xmlns:p="http://schemas.openxmlformats.org/presentationml/2006/main">
  <p:tag name="TABLE_ENDDRAG_ORIGIN_RECT" val="1105*413"/>
  <p:tag name="TABLE_ENDDRAG_RECT" val="118*257*1105*413"/>
</p:tagLst>
</file>

<file path=ppt/tags/tag4.xml><?xml version="1.0" encoding="utf-8"?>
<p:tagLst xmlns:p="http://schemas.openxmlformats.org/presentationml/2006/main">
  <p:tag name="TABLE_ENDDRAG_ORIGIN_RECT" val="1079*472"/>
  <p:tag name="TABLE_ENDDRAG_RECT" val="144*259*1079*4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12324</Words>
  <Application>WPS Presentation</Application>
  <PresentationFormat>Custom</PresentationFormat>
  <Paragraphs>340</Paragraphs>
  <Slides>28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Arial</vt:lpstr>
      <vt:lpstr>SimSun</vt:lpstr>
      <vt:lpstr>Wingdings</vt:lpstr>
      <vt:lpstr>Verdana</vt:lpstr>
      <vt:lpstr>Trebuchet MS</vt:lpstr>
      <vt:lpstr>Arial MT</vt:lpstr>
      <vt:lpstr>Trebuchet MS</vt:lpstr>
      <vt:lpstr>Microsoft JhengHei UI</vt:lpstr>
      <vt:lpstr>Arial</vt:lpstr>
      <vt:lpstr>Wingdings</vt:lpstr>
      <vt:lpstr>Microsoft YaHei</vt:lpstr>
      <vt:lpstr>Arial Unicode MS</vt:lpstr>
      <vt:lpstr>Calibri</vt:lpstr>
      <vt:lpstr>Times New Roman</vt:lpstr>
      <vt:lpstr>Calibri</vt:lpstr>
      <vt:lpstr>Arial Narrow</vt:lpstr>
      <vt:lpstr>Verdana</vt:lpstr>
      <vt:lpstr>Office Theme</vt:lpstr>
      <vt:lpstr>Acrobat.Document.DC</vt:lpstr>
      <vt:lpstr>BIMBINGAN TEKNIS  TIM AD HOC KEPADA  CALON ANGGOTA DEWAN ASESOR PII</vt:lpstr>
      <vt:lpstr>DAFTAR ISI - BAGIAN PERTAMA</vt:lpstr>
      <vt:lpstr>1.  PENJELASAN UMUM</vt:lpstr>
      <vt:lpstr>1.     PENJELASAN UMUM</vt:lpstr>
      <vt:lpstr>2.   MEKANISME</vt:lpstr>
      <vt:lpstr>3. PROSEDUR   </vt:lpstr>
      <vt:lpstr>3. PROSEDUR   </vt:lpstr>
      <vt:lpstr>3. PROSEDUR   </vt:lpstr>
      <vt:lpstr>3. PROSEDUR   </vt:lpstr>
      <vt:lpstr>3. PROSEDUR   </vt:lpstr>
      <vt:lpstr>4. ORGANISASI PELAKSANAAN</vt:lpstr>
      <vt:lpstr>4. ORGANISASI PELAKSANAAN</vt:lpstr>
      <vt:lpstr>4. ORGANISASI PELAKSANAAN</vt:lpstr>
      <vt:lpstr>4. ORGANISASI PELAKSANAAN</vt:lpstr>
      <vt:lpstr>4. ORGANISASI PELAKSANAAN</vt:lpstr>
      <vt:lpstr>4. ORGANISASI PELAKSANAAN</vt:lpstr>
      <vt:lpstr>4. ORGANISASI PELAKSANAAN</vt:lpstr>
      <vt:lpstr>4. ORGANISASI PELAKSANAAN</vt:lpstr>
      <vt:lpstr>4. ORGANISASI PELAKSANAAN</vt:lpstr>
      <vt:lpstr>4. ORGANISASI PELAKSANAAN</vt:lpstr>
      <vt:lpstr>4. ORGANISASI PELAKSANAAN</vt:lpstr>
      <vt:lpstr>PowerPoint 演示文稿</vt:lpstr>
      <vt:lpstr>6. DAFTAR ISI LAPORAN DEWAN ASESOR </vt:lpstr>
      <vt:lpstr>7. DAFTAR ISI LAPORAN KETUA UMUM PII </vt:lpstr>
      <vt:lpstr>7. DAFTAR ISI LAPORAN KETUA UMUM PII </vt:lpstr>
      <vt:lpstr>MOHON SARAN DAN DUKUNGAN   BAPAK/IBU CALON  ANGGOTA DEWAN ASESOR PII  DI SELURUH INDONESIA</vt:lpstr>
      <vt:lpstr>Terima kasih atas kesediaan  Bapak/Ibu Calon  Anggota Dewan Asesor PII   untuk menghadiri Bimbingan Teknis  Pengukuran Indeks Keinsinyuran PII</vt:lpstr>
      <vt:lpstr>LANJUT KE BAGIAN KEDUA   saya persilahkan kepada:   Bapak Ir. Hadi Purwanto, S.Si., MMSI, MMB, IPP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AUDIENSI PENGURUS_x000d_PERSATUAN INSINYUR INDONESIA DENGAN BUPATI ROKAN HULU</dc:title>
  <dc:creator>Fadhila Khoirunissa</dc:creator>
  <cp:keywords>DAGvWxKN0IM,BAFM3NgzaRM,0</cp:keywords>
  <cp:lastModifiedBy>Handoko Moekiran</cp:lastModifiedBy>
  <cp:revision>162</cp:revision>
  <dcterms:created xsi:type="dcterms:W3CDTF">2025-09-10T09:35:00Z</dcterms:created>
  <dcterms:modified xsi:type="dcterms:W3CDTF">2026-04-17T09:39:59Z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2025-09-07T10:00:00Z</vt:filetime>
  </property>
  <property fmtid="{D5CDD505-2E9C-101B-9397-08002B2CF9AE}" pid="3" name="Creator">
    <vt:lpwstr>Canva</vt:lpwstr>
  </property>
  <property fmtid="{D5CDD505-2E9C-101B-9397-08002B2CF9AE}" pid="4" name="LastSaved">
    <vt:filetime>2025-09-23T10:00:00Z</vt:filetime>
  </property>
  <property fmtid="{D5CDD505-2E9C-101B-9397-08002B2CF9AE}" pid="5" name="Producer">
    <vt:lpwstr>Canva</vt:lpwstr>
  </property>
  <property fmtid="{D5CDD505-2E9C-101B-9397-08002B2CF9AE}" pid="6" name="ICV">
    <vt:lpwstr>A1C15F399DD54A92B7374B23D5AA260C_13</vt:lpwstr>
  </property>
  <property fmtid="{D5CDD505-2E9C-101B-9397-08002B2CF9AE}" pid="7" name="KSOProductBuildVer">
    <vt:lpwstr>1033-12.1.0.25242</vt:lpwstr>
  </property>
</Properties>
</file>